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077075" cy="936307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8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8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8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8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8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sz="8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sz="8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sz="8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sz="8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1" d="100"/>
          <a:sy n="71" d="100"/>
        </p:scale>
        <p:origin x="614" y="53"/>
      </p:cViewPr>
      <p:guideLst/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99E6F9D1-7DE0-F8D6-5B2C-A4089FE54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077075" cy="93630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A44B5F4D-944D-E20D-E9BA-A6F6E5E95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077075" cy="93630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40" name="Text Box 3">
            <a:extLst>
              <a:ext uri="{FF2B5EF4-FFF2-40B4-BE49-F238E27FC236}">
                <a16:creationId xmlns:a16="http://schemas.microsoft.com/office/drawing/2014/main" id="{9910F9E8-71C5-ACE0-BAFC-61CF45BCD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84897FF3-FF9E-361D-0EE2-8791CE411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0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42" name="Rectangle 5">
            <a:extLst>
              <a:ext uri="{FF2B5EF4-FFF2-40B4-BE49-F238E27FC236}">
                <a16:creationId xmlns:a16="http://schemas.microsoft.com/office/drawing/2014/main" id="{C7D57BA7-1301-24A9-5C02-6A2845A6606D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1198563" y="701675"/>
            <a:ext cx="4678362" cy="350837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4313C7EF-A258-7CD5-6D10-4EE964AB06B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48175"/>
            <a:ext cx="5657850" cy="42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60" tIns="46800" rIns="9396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14344" name="Text Box 7">
            <a:extLst>
              <a:ext uri="{FF2B5EF4-FFF2-40B4-BE49-F238E27FC236}">
                <a16:creationId xmlns:a16="http://schemas.microsoft.com/office/drawing/2014/main" id="{68F4BE7D-3C53-C57E-5CFC-DE34614AD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893175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C9E8F505-194C-9E13-E025-B289CDF12F3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008438" y="8893175"/>
            <a:ext cx="30638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60" tIns="46800" rIns="9396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9DA597B9-A625-4911-98A2-510CCE7FD0F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">
            <a:extLst>
              <a:ext uri="{FF2B5EF4-FFF2-40B4-BE49-F238E27FC236}">
                <a16:creationId xmlns:a16="http://schemas.microsoft.com/office/drawing/2014/main" id="{8AE16633-37AF-42A7-4404-B22F1016CD9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EE60323-E0FD-4FAC-B21C-FC45E45DEC73}" type="slidenum">
              <a:rPr lang="en-US" altLang="en-US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36B455A2-758B-5F68-B328-4C5393E80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54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988711C0-9E31-420E-99B8-B62B573FCFFF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/>
          </a:p>
        </p:txBody>
      </p:sp>
      <p:sp>
        <p:nvSpPr>
          <p:cNvPr id="15364" name="Text Box 2">
            <a:extLst>
              <a:ext uri="{FF2B5EF4-FFF2-40B4-BE49-F238E27FC236}">
                <a16:creationId xmlns:a16="http://schemas.microsoft.com/office/drawing/2014/main" id="{348F61EF-3667-8301-9E4E-5F1C3473B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2352273-4D78-4BAB-ACB8-0031860F1F0A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/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C83059A0-278B-5823-B3F1-6D56C52175A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98563" y="701675"/>
            <a:ext cx="4681537" cy="35115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CEB80B78-69D5-B338-A4D9-9F5EDDA9E9B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08025" y="4448175"/>
            <a:ext cx="5661025" cy="4213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8">
            <a:extLst>
              <a:ext uri="{FF2B5EF4-FFF2-40B4-BE49-F238E27FC236}">
                <a16:creationId xmlns:a16="http://schemas.microsoft.com/office/drawing/2014/main" id="{8E4B3855-762E-0EA3-B651-311BD6F77F1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099942F-0E75-4A7E-B55D-91A84D89E41B}" type="slidenum">
              <a:rPr lang="en-US" altLang="en-US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4579" name="Rectangle 1">
            <a:extLst>
              <a:ext uri="{FF2B5EF4-FFF2-40B4-BE49-F238E27FC236}">
                <a16:creationId xmlns:a16="http://schemas.microsoft.com/office/drawing/2014/main" id="{95FD5564-B38E-2C73-B111-4E5FBB17FCE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98563" y="701675"/>
            <a:ext cx="4679950" cy="35099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1618D1EC-6382-B5E6-7D91-C39FDFB1FE6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08025" y="4448175"/>
            <a:ext cx="5659438" cy="42116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>
            <a:extLst>
              <a:ext uri="{FF2B5EF4-FFF2-40B4-BE49-F238E27FC236}">
                <a16:creationId xmlns:a16="http://schemas.microsoft.com/office/drawing/2014/main" id="{2CC28476-6FBD-2E15-85AA-0F837B3A862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81F6DB4-B1A8-435E-BE4E-381D6519296B}" type="slidenum">
              <a:rPr lang="en-US" altLang="en-US"/>
              <a:pPr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5603" name="Text Box 1">
            <a:extLst>
              <a:ext uri="{FF2B5EF4-FFF2-40B4-BE49-F238E27FC236}">
                <a16:creationId xmlns:a16="http://schemas.microsoft.com/office/drawing/2014/main" id="{96B6AACB-01F0-2B33-07F2-9AC74DDE0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54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A179EB2-EBFE-4592-BA1D-D6AC5BC8171F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/>
          </a:p>
        </p:txBody>
      </p:sp>
      <p:sp>
        <p:nvSpPr>
          <p:cNvPr id="25604" name="Text Box 2">
            <a:extLst>
              <a:ext uri="{FF2B5EF4-FFF2-40B4-BE49-F238E27FC236}">
                <a16:creationId xmlns:a16="http://schemas.microsoft.com/office/drawing/2014/main" id="{89519CE6-857D-AC79-9CAE-79FB92D80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C8F02DE-DE6A-4DF9-A79C-EA607FB2B28B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/>
          </a:p>
        </p:txBody>
      </p:sp>
      <p:sp>
        <p:nvSpPr>
          <p:cNvPr id="25605" name="Rectangle 3">
            <a:extLst>
              <a:ext uri="{FF2B5EF4-FFF2-40B4-BE49-F238E27FC236}">
                <a16:creationId xmlns:a16="http://schemas.microsoft.com/office/drawing/2014/main" id="{DE1A7CA2-C1D6-729C-C209-85EE854EA46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98563" y="701675"/>
            <a:ext cx="4681537" cy="35115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6" name="Rectangle 4">
            <a:extLst>
              <a:ext uri="{FF2B5EF4-FFF2-40B4-BE49-F238E27FC236}">
                <a16:creationId xmlns:a16="http://schemas.microsoft.com/office/drawing/2014/main" id="{0E6F28D3-5B02-E3C2-EA27-7E2DCCDDA17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08025" y="4448175"/>
            <a:ext cx="5661025" cy="4213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>
            <a:extLst>
              <a:ext uri="{FF2B5EF4-FFF2-40B4-BE49-F238E27FC236}">
                <a16:creationId xmlns:a16="http://schemas.microsoft.com/office/drawing/2014/main" id="{4D6DB920-69AD-26F7-93AD-3DBE396036C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0A67AB4-C9ED-48B6-A063-1503F3E9D928}" type="slidenum">
              <a:rPr lang="en-US" altLang="en-US"/>
              <a:pPr eaLnBrk="1" hangingPunct="1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6627" name="Text Box 1">
            <a:extLst>
              <a:ext uri="{FF2B5EF4-FFF2-40B4-BE49-F238E27FC236}">
                <a16:creationId xmlns:a16="http://schemas.microsoft.com/office/drawing/2014/main" id="{A36BA30E-28F1-474E-1EAE-45C743191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54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6CCDF9B-B077-454F-B1E2-75646867BD8B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BD92A01C-F9AB-A881-4533-1DE23505CDD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98563" y="701675"/>
            <a:ext cx="4681537" cy="35115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AE821317-11AC-2547-8A8F-C76C21175DD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08025" y="4448175"/>
            <a:ext cx="5661025" cy="4213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>
            <a:extLst>
              <a:ext uri="{FF2B5EF4-FFF2-40B4-BE49-F238E27FC236}">
                <a16:creationId xmlns:a16="http://schemas.microsoft.com/office/drawing/2014/main" id="{6935ADA6-EDC9-DD19-2492-8F6BB32D6B0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EF5E155-236E-4F0E-AAAF-170CFF9F400B}" type="slidenum">
              <a:rPr lang="en-US" altLang="en-US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12035A6B-31BA-294E-62C7-50C9CEA7E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54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F6450E7-E1FB-4463-B12A-53C979ED8FC0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/>
          </a:p>
        </p:txBody>
      </p:sp>
      <p:sp>
        <p:nvSpPr>
          <p:cNvPr id="16388" name="Text Box 2">
            <a:extLst>
              <a:ext uri="{FF2B5EF4-FFF2-40B4-BE49-F238E27FC236}">
                <a16:creationId xmlns:a16="http://schemas.microsoft.com/office/drawing/2014/main" id="{1A3384FF-91D1-1FD9-C060-66B92BDAC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4687F4E-5B33-459F-B07B-56A9634D2514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/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C5EF4E82-4FF0-1662-7800-1A2D089A013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98563" y="701675"/>
            <a:ext cx="4681537" cy="35115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90" name="Rectangle 4">
            <a:extLst>
              <a:ext uri="{FF2B5EF4-FFF2-40B4-BE49-F238E27FC236}">
                <a16:creationId xmlns:a16="http://schemas.microsoft.com/office/drawing/2014/main" id="{0A50C40C-0073-AED6-1E67-A5DF9592F25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08025" y="4448175"/>
            <a:ext cx="5661025" cy="4213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>
            <a:extLst>
              <a:ext uri="{FF2B5EF4-FFF2-40B4-BE49-F238E27FC236}">
                <a16:creationId xmlns:a16="http://schemas.microsoft.com/office/drawing/2014/main" id="{B094EA49-AAA9-C160-AFD5-60CB0C04CC0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21CC4D6-2769-4544-B62E-13B3FA50A22E}" type="slidenum">
              <a:rPr lang="en-US" altLang="en-US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7411" name="Text Box 1">
            <a:extLst>
              <a:ext uri="{FF2B5EF4-FFF2-40B4-BE49-F238E27FC236}">
                <a16:creationId xmlns:a16="http://schemas.microsoft.com/office/drawing/2014/main" id="{F0B39ADE-B404-22A1-19A5-39F0006B3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54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53C11C2-F475-4349-8941-107D7168B4A3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/>
          </a:p>
        </p:txBody>
      </p:sp>
      <p:sp>
        <p:nvSpPr>
          <p:cNvPr id="17412" name="Text Box 2">
            <a:extLst>
              <a:ext uri="{FF2B5EF4-FFF2-40B4-BE49-F238E27FC236}">
                <a16:creationId xmlns:a16="http://schemas.microsoft.com/office/drawing/2014/main" id="{ECAC6C72-19A3-E536-406C-775C59633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8C08EF1-18E3-4F9E-883E-B7E68BC774FC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/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F70E860B-408D-EFBF-FFB0-F8D688B3863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98563" y="701675"/>
            <a:ext cx="4681537" cy="35115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4" name="Rectangle 4">
            <a:extLst>
              <a:ext uri="{FF2B5EF4-FFF2-40B4-BE49-F238E27FC236}">
                <a16:creationId xmlns:a16="http://schemas.microsoft.com/office/drawing/2014/main" id="{AD29D5A9-C016-C9C7-6E17-1D519CC4A11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08025" y="4448175"/>
            <a:ext cx="5661025" cy="4213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8">
            <a:extLst>
              <a:ext uri="{FF2B5EF4-FFF2-40B4-BE49-F238E27FC236}">
                <a16:creationId xmlns:a16="http://schemas.microsoft.com/office/drawing/2014/main" id="{E14BA225-9E94-99AB-7380-BFAB2C91137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BFF370F-2919-406F-A001-9B8DA16A7475}" type="slidenum">
              <a:rPr lang="en-US" altLang="en-US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8435" name="Text Box 1">
            <a:extLst>
              <a:ext uri="{FF2B5EF4-FFF2-40B4-BE49-F238E27FC236}">
                <a16:creationId xmlns:a16="http://schemas.microsoft.com/office/drawing/2014/main" id="{88A8AE08-DD64-A225-A425-71DF4818B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54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C5C33582-491E-4FFE-8EF0-50459EE0CE6E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/>
          </a:p>
        </p:txBody>
      </p:sp>
      <p:sp>
        <p:nvSpPr>
          <p:cNvPr id="18436" name="Text Box 2">
            <a:extLst>
              <a:ext uri="{FF2B5EF4-FFF2-40B4-BE49-F238E27FC236}">
                <a16:creationId xmlns:a16="http://schemas.microsoft.com/office/drawing/2014/main" id="{743EC233-FEFC-97C6-2698-20C85C6E7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63103C4-47B8-4188-B242-80BF32CBC70C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/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66E42A7B-C482-50AA-B57C-7E1ACEFBAE3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98563" y="701675"/>
            <a:ext cx="4681537" cy="35115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8" name="Rectangle 4">
            <a:extLst>
              <a:ext uri="{FF2B5EF4-FFF2-40B4-BE49-F238E27FC236}">
                <a16:creationId xmlns:a16="http://schemas.microsoft.com/office/drawing/2014/main" id="{F9ED14B3-2DE2-ED48-E07C-FEB97394FC2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08025" y="4448175"/>
            <a:ext cx="5661025" cy="4213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8">
            <a:extLst>
              <a:ext uri="{FF2B5EF4-FFF2-40B4-BE49-F238E27FC236}">
                <a16:creationId xmlns:a16="http://schemas.microsoft.com/office/drawing/2014/main" id="{87A90C76-C16C-DC84-2BB1-6A555BB8FDC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E817732-C94A-4842-AD15-0217208DD88D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9459" name="Rectangle 1">
            <a:extLst>
              <a:ext uri="{FF2B5EF4-FFF2-40B4-BE49-F238E27FC236}">
                <a16:creationId xmlns:a16="http://schemas.microsoft.com/office/drawing/2014/main" id="{1B609832-CEC1-1444-858F-525A33D79B9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98563" y="701675"/>
            <a:ext cx="4679950" cy="35099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97D7B9D2-0659-93E0-07BD-CB2B512AC98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08025" y="4448175"/>
            <a:ext cx="5659438" cy="42116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8">
            <a:extLst>
              <a:ext uri="{FF2B5EF4-FFF2-40B4-BE49-F238E27FC236}">
                <a16:creationId xmlns:a16="http://schemas.microsoft.com/office/drawing/2014/main" id="{9442726A-6F94-1E20-1B93-901472A3670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E27D56D-5CC4-450A-8B0A-8839ED8187C9}" type="slidenum">
              <a:rPr lang="en-US" altLang="en-US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FAB23C1C-FEF4-3E38-F853-D13D46BB51E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98563" y="701675"/>
            <a:ext cx="4679950" cy="35099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20B32BC6-8469-EE1B-F409-5ECD19DCFFB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08025" y="4448175"/>
            <a:ext cx="5659438" cy="42116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8">
            <a:extLst>
              <a:ext uri="{FF2B5EF4-FFF2-40B4-BE49-F238E27FC236}">
                <a16:creationId xmlns:a16="http://schemas.microsoft.com/office/drawing/2014/main" id="{B8ABBFC2-353F-903A-591C-65F7A595D4D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012D7D-C9C6-440A-8082-A920620E6585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A3AE3CED-2576-03D4-599D-ED9C6F652E5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98563" y="701675"/>
            <a:ext cx="4679950" cy="35099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B9C9D3C4-0076-ABCB-48CB-D409D34FC1D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08025" y="4448175"/>
            <a:ext cx="5659438" cy="42116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8">
            <a:extLst>
              <a:ext uri="{FF2B5EF4-FFF2-40B4-BE49-F238E27FC236}">
                <a16:creationId xmlns:a16="http://schemas.microsoft.com/office/drawing/2014/main" id="{7A46F426-E06C-840B-A37D-F37B02B4784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1F20C52-FBF8-4AA1-AB32-CA8D1A37AFED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2531" name="Text Box 1">
            <a:extLst>
              <a:ext uri="{FF2B5EF4-FFF2-40B4-BE49-F238E27FC236}">
                <a16:creationId xmlns:a16="http://schemas.microsoft.com/office/drawing/2014/main" id="{C84C6F9B-348F-72D7-47AC-EE5075EF5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54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ECF61F8-43F1-4889-8F4F-8776DEFF943C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/>
          </a:p>
        </p:txBody>
      </p:sp>
      <p:sp>
        <p:nvSpPr>
          <p:cNvPr id="22532" name="Text Box 2">
            <a:extLst>
              <a:ext uri="{FF2B5EF4-FFF2-40B4-BE49-F238E27FC236}">
                <a16:creationId xmlns:a16="http://schemas.microsoft.com/office/drawing/2014/main" id="{E9862541-2B69-3896-1F81-5F865CA6F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95DC310-D5E5-4875-B89E-8FB88B03457C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/>
          </a:p>
        </p:txBody>
      </p:sp>
      <p:sp>
        <p:nvSpPr>
          <p:cNvPr id="22533" name="Rectangle 3">
            <a:extLst>
              <a:ext uri="{FF2B5EF4-FFF2-40B4-BE49-F238E27FC236}">
                <a16:creationId xmlns:a16="http://schemas.microsoft.com/office/drawing/2014/main" id="{E6BF626B-7E72-78BE-76A8-3D360B95DF6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98563" y="701675"/>
            <a:ext cx="4681537" cy="35115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4" name="Text Box 4">
            <a:extLst>
              <a:ext uri="{FF2B5EF4-FFF2-40B4-BE49-F238E27FC236}">
                <a16:creationId xmlns:a16="http://schemas.microsoft.com/office/drawing/2014/main" id="{7921CFC2-1511-1224-4276-0B793CEED06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08025" y="4448175"/>
            <a:ext cx="5661025" cy="4213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latin typeface="Times New Roman" panose="02020603050405020304" pitchFamily="18" charset="0"/>
                <a:ea typeface="Microsoft YaHei" panose="020B0503020204020204" pitchFamily="34" charset="-122"/>
              </a:rPr>
              <a:t>Intro 73</a:t>
            </a:r>
            <a:r>
              <a:rPr lang="en-US" altLang="en-US" baseline="30000">
                <a:latin typeface="Times New Roman" panose="02020603050405020304" pitchFamily="18" charset="0"/>
                <a:ea typeface="Microsoft YaHei" panose="020B0503020204020204" pitchFamily="34" charset="-122"/>
              </a:rPr>
              <a:t>rd</a:t>
            </a:r>
            <a:r>
              <a:rPr lang="en-US" altLang="en-US">
                <a:latin typeface="Times New Roman" panose="02020603050405020304" pitchFamily="18" charset="0"/>
                <a:ea typeface="Microsoft YaHei" panose="020B0503020204020204" pitchFamily="34" charset="-122"/>
              </a:rPr>
              <a:t> guys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>
              <a:latin typeface="Times New Roman" panose="02020603050405020304" pitchFamily="18" charset="0"/>
              <a:ea typeface="Microsoft YaHei" panose="020B0503020204020204" pitchFamily="34" charset="-122"/>
            </a:endParaRP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latin typeface="Times New Roman" panose="02020603050405020304" pitchFamily="18" charset="0"/>
                <a:ea typeface="Microsoft YaHei" panose="020B0503020204020204" pitchFamily="34" charset="-122"/>
              </a:rPr>
              <a:t>73</a:t>
            </a:r>
            <a:r>
              <a:rPr lang="en-US" altLang="en-US" baseline="30000">
                <a:latin typeface="Times New Roman" panose="02020603050405020304" pitchFamily="18" charset="0"/>
                <a:ea typeface="Microsoft YaHei" panose="020B0503020204020204" pitchFamily="34" charset="-122"/>
              </a:rPr>
              <a:t>rd</a:t>
            </a:r>
            <a:r>
              <a:rPr lang="en-US" altLang="en-US">
                <a:latin typeface="Times New Roman" panose="02020603050405020304" pitchFamily="18" charset="0"/>
                <a:ea typeface="Microsoft YaHei" panose="020B0503020204020204" pitchFamily="34" charset="-122"/>
              </a:rPr>
              <a:t> Briefing Rooms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>
            <a:extLst>
              <a:ext uri="{FF2B5EF4-FFF2-40B4-BE49-F238E27FC236}">
                <a16:creationId xmlns:a16="http://schemas.microsoft.com/office/drawing/2014/main" id="{B1202D93-97F6-9C2B-A193-4BCCAC4EDC3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F93C1EA-EBE5-4E50-8D40-99AF55C70454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3555" name="Rectangle 1">
            <a:extLst>
              <a:ext uri="{FF2B5EF4-FFF2-40B4-BE49-F238E27FC236}">
                <a16:creationId xmlns:a16="http://schemas.microsoft.com/office/drawing/2014/main" id="{AAC1105F-C68C-EB81-3745-FC26046A1CD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98563" y="701675"/>
            <a:ext cx="4679950" cy="35099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B1BBAB30-022E-257B-6514-77C73CD7B9E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08025" y="4448175"/>
            <a:ext cx="5659438" cy="42116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28456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325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513" y="609600"/>
            <a:ext cx="1941512" cy="58642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5313" cy="58642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71796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06216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70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08413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47800"/>
            <a:ext cx="3808412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870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0743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15861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8063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7805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6086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0FE51F32-9ADE-0329-E4DE-60C8E3BDBC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6922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9BC7E64E-D7D4-F33E-7687-4E04694C94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69225" cy="502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Times New Roman" pitchFamily="16" charset="0"/>
          <a:ea typeface="Microsoft YaHei" charset="-122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Times New Roman" pitchFamily="16" charset="0"/>
          <a:ea typeface="Microsoft YaHei" charset="-122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Times New Roman" pitchFamily="16" charset="0"/>
          <a:ea typeface="Microsoft YaHei" charset="-122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Times New Roman" pitchFamily="16" charset="0"/>
          <a:ea typeface="Microsoft YaHei" charset="-122"/>
        </a:defRPr>
      </a:lvl5pPr>
      <a:lvl6pPr marL="25146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Times New Roman" pitchFamily="16" charset="0"/>
          <a:ea typeface="Microsoft YaHei" charset="-122"/>
        </a:defRPr>
      </a:lvl6pPr>
      <a:lvl7pPr marL="29718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Times New Roman" pitchFamily="16" charset="0"/>
          <a:ea typeface="Microsoft YaHei" charset="-122"/>
        </a:defRPr>
      </a:lvl7pPr>
      <a:lvl8pPr marL="34290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Times New Roman" pitchFamily="16" charset="0"/>
          <a:ea typeface="Microsoft YaHei" charset="-122"/>
        </a:defRPr>
      </a:lvl8pPr>
      <a:lvl9pPr marL="38862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Times New Roman" pitchFamily="16" charset="0"/>
          <a:ea typeface="Microsoft YaHei" charset="-122"/>
        </a:defRPr>
      </a:lvl9pPr>
    </p:titleStyle>
    <p:bodyStyle>
      <a:lvl1pPr marL="342900" indent="-34290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>
            <a:extLst>
              <a:ext uri="{FF2B5EF4-FFF2-40B4-BE49-F238E27FC236}">
                <a16:creationId xmlns:a16="http://schemas.microsoft.com/office/drawing/2014/main" id="{229DF982-994A-8B0A-AF36-4A3D6C8AC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19</a:t>
            </a:r>
            <a:r>
              <a:rPr lang="en-US" altLang="en-US" sz="20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th</a:t>
            </a:r>
            <a:r>
              <a:rPr lang="en-US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AC-119 Gunship Association Meeting:  Oct. 14, 2018</a:t>
            </a:r>
          </a:p>
        </p:txBody>
      </p:sp>
      <p:sp>
        <p:nvSpPr>
          <p:cNvPr id="2051" name="Text Box 2">
            <a:extLst>
              <a:ext uri="{FF2B5EF4-FFF2-40B4-BE49-F238E27FC236}">
                <a16:creationId xmlns:a16="http://schemas.microsoft.com/office/drawing/2014/main" id="{D06A217D-7C32-BAE5-0A04-DA6789DEB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66750"/>
            <a:ext cx="8550275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533400" indent="-530225" eaLnBrk="0" hangingPunct="0">
              <a:spcBef>
                <a:spcPts val="700"/>
              </a:spcBef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2200"/>
              <a:t>     </a:t>
            </a:r>
          </a:p>
        </p:txBody>
      </p:sp>
      <p:sp>
        <p:nvSpPr>
          <p:cNvPr id="2052" name="Text Box 3">
            <a:extLst>
              <a:ext uri="{FF2B5EF4-FFF2-40B4-BE49-F238E27FC236}">
                <a16:creationId xmlns:a16="http://schemas.microsoft.com/office/drawing/2014/main" id="{86211F49-54F2-F532-0CC3-5D48CAB96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778875" cy="630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533400" indent="-530225" eaLnBrk="0" hangingPunct="0">
              <a:spcBef>
                <a:spcPts val="700"/>
              </a:spcBef>
              <a:tabLst>
                <a:tab pos="533400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  <a:tab pos="105140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533400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  <a:tab pos="105140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533400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  <a:tab pos="105140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533400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  <a:tab pos="105140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533400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  <a:tab pos="105140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3400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  <a:tab pos="105140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3400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  <a:tab pos="105140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3400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  <a:tab pos="105140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3400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  <a:tab pos="105140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600"/>
              <a:t>1. Meeting Call to Order –  Mike Drzyzga, President	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600"/>
              <a:t>2. Pledge of Allegiance / Prayer by Association Chaplain – “Baby Huey” L. Hunter                                                                                              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600"/>
              <a:t>3. Welcome All FNGs: Please stand as your name is called (XX!!). 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600"/>
              <a:t>           a. Videographer J. P. Mac Isaac - Schedule your interview!!!!!! 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600"/>
              <a:t>           b. Reunion Survey – evaluation form  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600"/>
              <a:t>4.  Updated Association By-laws         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600"/>
              <a:t>5. Membership Report – Everett Sprous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600"/>
              <a:t>6. Treasurer Report – Doug Wohlgamuth    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600"/>
              <a:t>7. New AC-119 Gunship Website Report – Wayne Laessig		   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600"/>
              <a:t>8. Quartermaster Report – Gus Sininger 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600"/>
              <a:t>9. Newsletter “Firing Circle” Editor - Mike Drzyzga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600"/>
              <a:t>10. History Book Bio’s/Stories Report – Terry Sarul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600"/>
              <a:t>11. AC-119 Gunship Facebook Page Administrators Update – Ev Sprous  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600"/>
              <a:t>12. Association Point of Contact (POCs)  	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600"/>
              <a:t>13. Legacy Squadrons -- Point of Contact (POCs) 	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600"/>
              <a:t>14. Stinger 850 Update – Mike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600"/>
              <a:t>15  Awards and Decoroations -- ColMac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600"/>
              <a:t>16. Future Reunions / 2019 Salt Lake City, UT – Chuck Williams/   2020 REDO- Ohmaha Proposal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600"/>
              <a:t>17. Election of 2018-19  Board of Directors / Slate of Officers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600"/>
              <a:t>18. Controlled Chaos – Questions, Comments from the floor	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600"/>
              <a:t>19. Adjourn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>
            <a:extLst>
              <a:ext uri="{FF2B5EF4-FFF2-40B4-BE49-F238E27FC236}">
                <a16:creationId xmlns:a16="http://schemas.microsoft.com/office/drawing/2014/main" id="{E13FC3D8-3282-3D04-C2BF-4B30F94B9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28600"/>
            <a:ext cx="7770813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2" charset="0"/>
              </a:rPr>
              <a:t>Upcoming Reunions</a:t>
            </a: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5A3DC473-CED4-DE93-B082-A581EABC5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9938"/>
            <a:ext cx="7770813" cy="563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1313" eaLnBrk="0" hangingPunct="0">
              <a:spcBef>
                <a:spcPts val="7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8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 marL="930275" eaLnBrk="0" hangingPunct="0">
              <a:spcBef>
                <a:spcPts val="6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 eaLnBrk="0" hangingPunct="0">
              <a:spcBef>
                <a:spcPts val="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 eaLnBrk="0" hangingPunct="0">
              <a:spcBef>
                <a:spcPts val="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 eaLnBrk="0" hangingPunct="0">
              <a:spcBef>
                <a:spcPts val="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dirty="0"/>
              <a:t>  </a:t>
            </a:r>
            <a:r>
              <a:rPr lang="en-US" altLang="en-US" sz="2400" dirty="0"/>
              <a:t>1. 2019 – Salt Lake City, TU– Chuck Williams, </a:t>
            </a:r>
            <a:r>
              <a:rPr lang="en-US" altLang="en-US" sz="2400" b="1" dirty="0"/>
              <a:t>Sept. 4 – 8, 2019</a:t>
            </a:r>
            <a:r>
              <a:rPr lang="en-US" altLang="en-US" sz="2400" dirty="0"/>
              <a:t>.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en-US" altLang="en-US" sz="2400" dirty="0"/>
              <a:t>  2. FUTURE PROPOSALS 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en-US" altLang="en-US" sz="2400" dirty="0"/>
              <a:t>       a. Explain President goof-up last year for 2020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en-US" altLang="en-US" sz="2400" dirty="0"/>
              <a:t>       b. One proposal for Omaha, NE – 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en-US" altLang="en-US" sz="2400" dirty="0"/>
              <a:t>           John/Laura </a:t>
            </a:r>
            <a:r>
              <a:rPr lang="en-US" altLang="en-US" sz="2400" dirty="0" err="1"/>
              <a:t>Wolffe</a:t>
            </a:r>
            <a:r>
              <a:rPr lang="en-US" altLang="en-US" sz="2400" dirty="0"/>
              <a:t>  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en-US" altLang="en-US" sz="2400" dirty="0"/>
              <a:t>       c.  Washington, DC (or Near-by Virginia) 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en-US" altLang="en-US" sz="2400" dirty="0"/>
              <a:t>  3. Time to work with and pay for a professional   “reunion coordinator?”</a:t>
            </a:r>
          </a:p>
          <a:p>
            <a:pPr eaLnBrk="1" hangingPunct="1">
              <a:buClrTx/>
              <a:buFontTx/>
              <a:buNone/>
              <a:defRPr/>
            </a:pPr>
            <a:endParaRPr lang="en-US" altLang="en-US" sz="2400" dirty="0"/>
          </a:p>
          <a:p>
            <a:pPr eaLnBrk="1" hangingPunct="1">
              <a:buClrTx/>
              <a:buFontTx/>
              <a:buNone/>
              <a:defRPr/>
            </a:pPr>
            <a:endParaRPr lang="en-US" altLang="en-US" sz="2400" dirty="0"/>
          </a:p>
          <a:p>
            <a:pPr algn="ctr" eaLnBrk="1" hangingPunct="1">
              <a:buClrTx/>
              <a:buFontTx/>
              <a:buNone/>
              <a:defRPr/>
            </a:pP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2" charset="0"/>
              </a:rPr>
              <a:t>Awards &amp; Decorations – Col Mac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id="{DD2EC883-F286-0697-4ED6-1CC0DF68D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52400"/>
            <a:ext cx="83820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spcBef>
                <a:spcPts val="7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 eaLnBrk="0" hangingPunct="0">
              <a:spcBef>
                <a:spcPts val="6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Nominations &amp; Election of 2017-18 Board Members</a:t>
            </a: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F4A09F60-7F52-3267-2FA8-4902B1D8F4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263" y="812800"/>
            <a:ext cx="7726362" cy="596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indent="9134475" eaLnBrk="0" hangingPunct="0">
              <a:spcBef>
                <a:spcPts val="7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 President: Mike Drzyzga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Vice President: Bob LaRosa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Secretary: Ralph Lefarth 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Membership: Everett Sprous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Treasurer: Doug Wohlgamuth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Past Pres: Larry Fletcher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Member-at-Large: Jim Dunn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Member-at-Large: Cash McCall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Member-at-Large:  Terry Sarul</a:t>
            </a:r>
          </a:p>
          <a:p>
            <a:pPr eaLnBrk="1" hangingPunct="1">
              <a:spcBef>
                <a:spcPts val="875"/>
              </a:spcBef>
              <a:buClrTx/>
              <a:buFontTx/>
              <a:buNone/>
            </a:pPr>
            <a:r>
              <a:rPr lang="en-US" altLang="en-US" sz="1800">
                <a:solidFill>
                  <a:srgbClr val="CC0000"/>
                </a:solidFill>
                <a:latin typeface="Arial" panose="020B0604020202020204" pitchFamily="34" charset="0"/>
              </a:rPr>
              <a:t> NOTE to New Board: Plan to meet Sunday AFTER TOUR, for an hour or less.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>
            <a:extLst>
              <a:ext uri="{FF2B5EF4-FFF2-40B4-BE49-F238E27FC236}">
                <a16:creationId xmlns:a16="http://schemas.microsoft.com/office/drawing/2014/main" id="{EA4CEA81-3830-6FC3-4C1D-92900C44B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048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spcBef>
                <a:spcPts val="7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b="1">
                <a:cs typeface="Arial" panose="020B0604020202020204" pitchFamily="34" charset="0"/>
              </a:rPr>
              <a:t>AC-119 Gunship Association Charter</a:t>
            </a: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6D7027E8-23C8-4691-3734-819199F5B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838200"/>
            <a:ext cx="77724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 eaLnBrk="0" hangingPunct="0">
              <a:spcBef>
                <a:spcPts val="700"/>
              </a:spcBef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739775" indent="-282575" eaLnBrk="0" hangingPunct="0">
              <a:spcBef>
                <a:spcPts val="600"/>
              </a:spcBef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Why do we exist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</a:pPr>
            <a:r>
              <a:rPr lang="en-US" altLang="en-US">
                <a:cs typeface="Arial" panose="020B0604020202020204" pitchFamily="34" charset="0"/>
              </a:rPr>
              <a:t>Old friendships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</a:pPr>
            <a:r>
              <a:rPr lang="en-US" altLang="en-US">
                <a:cs typeface="Arial" panose="020B0604020202020204" pitchFamily="34" charset="0"/>
              </a:rPr>
              <a:t>New Friendships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</a:pPr>
            <a:r>
              <a:rPr lang="en-US" altLang="en-US">
                <a:cs typeface="Arial" panose="020B0604020202020204" pitchFamily="34" charset="0"/>
              </a:rPr>
              <a:t>Get AC-119 into rightful place in History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How do we do that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</a:pPr>
            <a:r>
              <a:rPr lang="en-US" altLang="en-US">
                <a:cs typeface="Arial" panose="020B0604020202020204" pitchFamily="34" charset="0"/>
              </a:rPr>
              <a:t>Web, FB, Db (MCL), Outreach, Legacy Squadrons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</a:pPr>
            <a:r>
              <a:rPr lang="en-US" altLang="en-US">
                <a:cs typeface="Arial" panose="020B0604020202020204" pitchFamily="34" charset="0"/>
              </a:rPr>
              <a:t>$$: Merchandise, Raffles/Auctions, Reunion Dues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</a:pPr>
            <a:r>
              <a:rPr lang="en-US" altLang="en-US">
                <a:cs typeface="Arial" panose="020B0604020202020204" pitchFamily="34" charset="0"/>
              </a:rPr>
              <a:t>History Book &amp; Videotaped sessions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</a:pPr>
            <a:r>
              <a:rPr lang="en-US" altLang="en-US">
                <a:cs typeface="Arial" panose="020B0604020202020204" pitchFamily="34" charset="0"/>
              </a:rPr>
              <a:t>VOLUNTEERS (who can’t continue to do it all)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What do we need to continue to do it well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		Sincere and Dedicated people to work.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>
            <a:extLst>
              <a:ext uri="{FF2B5EF4-FFF2-40B4-BE49-F238E27FC236}">
                <a16:creationId xmlns:a16="http://schemas.microsoft.com/office/drawing/2014/main" id="{A539DD07-A199-9647-1573-A67C80F66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286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Welcome 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to First Reunion Attendees</a:t>
            </a: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03315ABB-C700-AE75-4B01-78E2A5FB7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863600"/>
            <a:ext cx="8001000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531813" indent="-530225" eaLnBrk="0" hangingPunct="0">
              <a:spcBef>
                <a:spcPts val="7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076" name="Text Box 2">
            <a:extLst>
              <a:ext uri="{FF2B5EF4-FFF2-40B4-BE49-F238E27FC236}">
                <a16:creationId xmlns:a16="http://schemas.microsoft.com/office/drawing/2014/main" id="{C3D9418D-E970-656D-33B3-4A638DE330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66813"/>
            <a:ext cx="8001000" cy="556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531813" indent="-530225" eaLnBrk="0" hangingPunct="0">
              <a:spcBef>
                <a:spcPts val="7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r>
              <a:rPr lang="en-US" altLang="en-US"/>
              <a:t>Tom Novak,  18th SOS Gunner</a:t>
            </a:r>
          </a:p>
          <a:p>
            <a:r>
              <a:rPr lang="en-US" altLang="en-US"/>
              <a:t>John Funk, 18th SOS FE</a:t>
            </a:r>
          </a:p>
          <a:p>
            <a:r>
              <a:rPr lang="en-US" altLang="en-US"/>
              <a:t>Levi Rosecrans,  17th SOS Maint</a:t>
            </a:r>
          </a:p>
          <a:p>
            <a:r>
              <a:rPr lang="en-US" altLang="en-US"/>
              <a:t>Frank Sledzenski  "Ski“,   17th &amp; 18th SOS Gunner</a:t>
            </a:r>
          </a:p>
          <a:p>
            <a:r>
              <a:rPr lang="en-US" altLang="en-US"/>
              <a:t>Ken Vath,  17th SOS Maint</a:t>
            </a:r>
          </a:p>
          <a:p>
            <a:r>
              <a:rPr lang="en-US" altLang="en-US"/>
              <a:t>Roger Points,   18th SOS Gunner</a:t>
            </a:r>
          </a:p>
          <a:p>
            <a:r>
              <a:rPr lang="en-US" altLang="en-US"/>
              <a:t>Bobby New,  18th SOS Maint</a:t>
            </a:r>
          </a:p>
          <a:p>
            <a:r>
              <a:rPr lang="en-US" altLang="en-US"/>
              <a:t>Richard Davis,  18th SOS Gunner</a:t>
            </a:r>
          </a:p>
          <a:p>
            <a:r>
              <a:rPr lang="en-US" altLang="en-US"/>
              <a:t>John Clark,  17th SOS Gunner</a:t>
            </a:r>
          </a:p>
          <a:p>
            <a:r>
              <a:rPr lang="en-US" altLang="en-US"/>
              <a:t>Roy Davis, 17</a:t>
            </a:r>
            <a:r>
              <a:rPr lang="en-US" altLang="en-US" baseline="30000"/>
              <a:t>th</a:t>
            </a:r>
            <a:r>
              <a:rPr lang="en-US" altLang="en-US"/>
              <a:t>/18</a:t>
            </a:r>
            <a:r>
              <a:rPr lang="en-US" altLang="en-US" baseline="30000"/>
              <a:t>th</a:t>
            </a:r>
            <a:r>
              <a:rPr lang="en-US" altLang="en-US"/>
              <a:t> SOS Pilot</a:t>
            </a:r>
          </a:p>
          <a:p>
            <a:pPr>
              <a:spcBef>
                <a:spcPct val="0"/>
              </a:spcBef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>
            <a:extLst>
              <a:ext uri="{FF2B5EF4-FFF2-40B4-BE49-F238E27FC236}">
                <a16:creationId xmlns:a16="http://schemas.microsoft.com/office/drawing/2014/main" id="{28957395-0E0E-E0B0-0DDF-5F6ABCB56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2" charset="0"/>
                <a:cs typeface="Arial" charset="0"/>
              </a:rPr>
              <a:t>Membership Report  </a:t>
            </a:r>
            <a:r>
              <a:rPr lang="en-US" altLang="en-US" sz="2800" b="1" dirty="0">
                <a:solidFill>
                  <a:srgbClr val="000000"/>
                </a:solidFill>
                <a:latin typeface="Arial Narrow" pitchFamily="32" charset="0"/>
                <a:cs typeface="Arial" charset="0"/>
              </a:rPr>
              <a:t>-- </a:t>
            </a:r>
            <a:r>
              <a:rPr lang="en-US" altLang="en-US" sz="2800" b="1" dirty="0" err="1">
                <a:solidFill>
                  <a:srgbClr val="000000"/>
                </a:solidFill>
                <a:latin typeface="Arial Narrow" pitchFamily="32" charset="0"/>
                <a:cs typeface="Arial" charset="0"/>
              </a:rPr>
              <a:t>Ev</a:t>
            </a:r>
            <a:r>
              <a:rPr lang="en-US" altLang="en-US" sz="2800" b="1" dirty="0">
                <a:solidFill>
                  <a:srgbClr val="000000"/>
                </a:solidFill>
                <a:latin typeface="Arial Narrow" pitchFamily="32" charset="0"/>
                <a:cs typeface="Arial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Arial Narrow" pitchFamily="32" charset="0"/>
                <a:cs typeface="Arial" charset="0"/>
              </a:rPr>
              <a:t>Sprous</a:t>
            </a:r>
            <a:endParaRPr lang="en-US" altLang="en-US" sz="2800" b="1" dirty="0">
              <a:solidFill>
                <a:srgbClr val="000000"/>
              </a:solidFill>
              <a:latin typeface="Arial Narrow" pitchFamily="32" charset="0"/>
              <a:cs typeface="Arial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03B27661-5CED-C962-AA65-630B0447D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812800"/>
            <a:ext cx="85344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7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ts val="100"/>
              </a:spcBef>
              <a:buClrTx/>
              <a:buFontTx/>
              <a:buNone/>
            </a:pPr>
            <a:endParaRPr lang="en-US" altLang="en-US" sz="400">
              <a:cs typeface="Arial" panose="020B0604020202020204" pitchFamily="34" charset="0"/>
            </a:endParaRPr>
          </a:p>
          <a:p>
            <a:pPr algn="ctr" eaLnBrk="1" hangingPunct="1">
              <a:spcBef>
                <a:spcPts val="250"/>
              </a:spcBef>
              <a:buClrTx/>
              <a:buFontTx/>
              <a:buNone/>
            </a:pPr>
            <a:endParaRPr lang="en-US" altLang="en-US" sz="1000">
              <a:cs typeface="Arial" panose="020B0604020202020204" pitchFamily="34" charset="0"/>
            </a:endParaRPr>
          </a:p>
          <a:p>
            <a:pPr algn="ctr" eaLnBrk="1" hangingPunct="1">
              <a:spcBef>
                <a:spcPts val="600"/>
              </a:spcBef>
              <a:buClr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Membership make-up &amp; numbers</a:t>
            </a:r>
          </a:p>
          <a:p>
            <a:pPr algn="ctr" eaLnBrk="1" hangingPunct="1">
              <a:spcBef>
                <a:spcPts val="350"/>
              </a:spcBef>
              <a:buClrTx/>
              <a:buFontTx/>
              <a:buNone/>
            </a:pPr>
            <a:endParaRPr lang="en-US" altLang="en-US" sz="1400">
              <a:cs typeface="Arial" panose="020B0604020202020204" pitchFamily="34" charset="0"/>
            </a:endParaRPr>
          </a:p>
          <a:p>
            <a:pPr eaLnBrk="1" hangingPunct="1">
              <a:spcBef>
                <a:spcPts val="550"/>
              </a:spcBef>
              <a:buClrTx/>
              <a:buFontTx/>
              <a:buNone/>
            </a:pPr>
            <a:r>
              <a:rPr lang="en-US" altLang="en-US" sz="1600" u="sng">
                <a:cs typeface="Times New Roman" panose="02020603050405020304" pitchFamily="18" charset="0"/>
              </a:rPr>
              <a:t>Members   2005   2006   2007  2008  2009  2010  2011  2012  2013  2014</a:t>
            </a:r>
            <a:r>
              <a:rPr lang="en-US" altLang="en-US" sz="1600" b="1" u="sng">
                <a:cs typeface="Times New Roman" panose="02020603050405020304" pitchFamily="18" charset="0"/>
              </a:rPr>
              <a:t>  </a:t>
            </a:r>
            <a:r>
              <a:rPr lang="en-US" altLang="en-US" sz="1600" u="sng">
                <a:solidFill>
                  <a:schemeClr val="tx1"/>
                </a:solidFill>
                <a:cs typeface="Times New Roman" panose="02020603050405020304" pitchFamily="18" charset="0"/>
              </a:rPr>
              <a:t>2015  2016  2017  </a:t>
            </a:r>
            <a:r>
              <a:rPr lang="en-US" altLang="en-US" sz="1600" u="sng">
                <a:solidFill>
                  <a:srgbClr val="FF0000"/>
                </a:solidFill>
                <a:cs typeface="Times New Roman" panose="02020603050405020304" pitchFamily="18" charset="0"/>
              </a:rPr>
              <a:t>2018</a:t>
            </a:r>
          </a:p>
          <a:p>
            <a:pPr eaLnBrk="1" hangingPunct="1">
              <a:spcBef>
                <a:spcPts val="825"/>
              </a:spcBef>
              <a:buClrTx/>
              <a:buFontTx/>
              <a:buNone/>
            </a:pPr>
            <a:r>
              <a:rPr lang="en-US" altLang="en-US" sz="1600">
                <a:cs typeface="Times New Roman" panose="02020603050405020304" pitchFamily="18" charset="0"/>
              </a:rPr>
              <a:t>Life	          192     215      248    275    284    293    306    319    325    342   360   379    389   403</a:t>
            </a:r>
          </a:p>
          <a:p>
            <a:pPr eaLnBrk="1" hangingPunct="1">
              <a:spcBef>
                <a:spcPts val="825"/>
              </a:spcBef>
              <a:buClrTx/>
              <a:buFontTx/>
              <a:buNone/>
            </a:pPr>
            <a:r>
              <a:rPr lang="en-US" altLang="en-US" sz="1600">
                <a:cs typeface="Times New Roman" panose="02020603050405020304" pitchFamily="18" charset="0"/>
              </a:rPr>
              <a:t>Annual       131     164     153    124    108      97      81      79      73      76      63     56      64     35</a:t>
            </a:r>
          </a:p>
          <a:p>
            <a:pPr eaLnBrk="1" hangingPunct="1">
              <a:spcBef>
                <a:spcPts val="825"/>
              </a:spcBef>
              <a:buClrTx/>
              <a:buFontTx/>
              <a:buNone/>
            </a:pPr>
            <a:r>
              <a:rPr lang="en-US" altLang="en-US" sz="1600" u="sng">
                <a:cs typeface="Times New Roman" panose="02020603050405020304" pitchFamily="18" charset="0"/>
              </a:rPr>
              <a:t>Honorary     12       18        18       21     21      22      25      25      28      30     32      31     34     36</a:t>
            </a:r>
          </a:p>
          <a:p>
            <a:pPr eaLnBrk="1" hangingPunct="1">
              <a:spcBef>
                <a:spcPts val="825"/>
              </a:spcBef>
              <a:buClrTx/>
              <a:buFontTx/>
              <a:buNone/>
            </a:pPr>
            <a:r>
              <a:rPr lang="en-US" altLang="en-US" sz="1600">
                <a:cs typeface="Times New Roman" panose="02020603050405020304" pitchFamily="18" charset="0"/>
              </a:rPr>
              <a:t>Total           335    397      419     420    413    412    412    423    426   448    455   466    487   </a:t>
            </a:r>
            <a:r>
              <a:rPr lang="en-US" altLang="en-US" sz="1600">
                <a:solidFill>
                  <a:srgbClr val="FF0000"/>
                </a:solidFill>
                <a:cs typeface="Times New Roman" panose="02020603050405020304" pitchFamily="18" charset="0"/>
              </a:rPr>
              <a:t>474</a:t>
            </a:r>
          </a:p>
          <a:p>
            <a:pPr eaLnBrk="1" hangingPunct="1">
              <a:spcBef>
                <a:spcPts val="825"/>
              </a:spcBef>
              <a:buFont typeface="Times New Roman" panose="02020603050405020304" pitchFamily="18" charset="0"/>
              <a:buChar char="•"/>
            </a:pPr>
            <a:r>
              <a:rPr lang="en-US" altLang="en-US" sz="2200">
                <a:cs typeface="Arial" panose="020B0604020202020204" pitchFamily="34" charset="0"/>
              </a:rPr>
              <a:t> Since Sept 2017, we added 22 new members ( 13 Life &amp; 11 Annual).</a:t>
            </a:r>
          </a:p>
          <a:p>
            <a:pPr eaLnBrk="1" hangingPunct="1">
              <a:spcBef>
                <a:spcPts val="825"/>
              </a:spcBef>
              <a:buFont typeface="Times New Roman" panose="02020603050405020304" pitchFamily="18" charset="0"/>
              <a:buChar char="•"/>
            </a:pPr>
            <a:r>
              <a:rPr lang="en-US" altLang="en-US" sz="2200">
                <a:cs typeface="Times New Roman" panose="02020603050405020304" pitchFamily="18" charset="0"/>
              </a:rPr>
              <a:t>“Annual” memberships is starting to decline again!</a:t>
            </a:r>
          </a:p>
          <a:p>
            <a:pPr eaLnBrk="1" hangingPunct="1">
              <a:spcBef>
                <a:spcPts val="825"/>
              </a:spcBef>
              <a:buFont typeface="Times New Roman" panose="02020603050405020304" pitchFamily="18" charset="0"/>
              <a:buChar char="•"/>
            </a:pPr>
            <a:r>
              <a:rPr lang="en-US" altLang="en-US" sz="2200">
                <a:solidFill>
                  <a:srgbClr val="FF0000"/>
                </a:solidFill>
                <a:cs typeface="Times New Roman" panose="02020603050405020304" pitchFamily="18" charset="0"/>
              </a:rPr>
              <a:t> Total Membership started declining.</a:t>
            </a:r>
          </a:p>
          <a:p>
            <a:pPr eaLnBrk="1" hangingPunct="1">
              <a:spcBef>
                <a:spcPts val="825"/>
              </a:spcBef>
              <a:buFont typeface="Times New Roman" panose="02020603050405020304" pitchFamily="18" charset="0"/>
              <a:buChar char="•"/>
            </a:pPr>
            <a:r>
              <a:rPr lang="en-US" altLang="en-US" sz="2200">
                <a:cs typeface="Arial" panose="020B0604020202020204" pitchFamily="34" charset="0"/>
              </a:rPr>
              <a:t> Contacts &amp; </a:t>
            </a:r>
            <a:r>
              <a:rPr lang="en-US" altLang="en-US" sz="2200">
                <a:cs typeface="Times New Roman" panose="02020603050405020304" pitchFamily="18" charset="0"/>
              </a:rPr>
              <a:t>Newsletter</a:t>
            </a:r>
            <a:r>
              <a:rPr lang="en-US" altLang="en-US" sz="2200">
                <a:solidFill>
                  <a:srgbClr val="CC0000"/>
                </a:solidFill>
                <a:cs typeface="Times New Roman" panose="02020603050405020304" pitchFamily="18" charset="0"/>
              </a:rPr>
              <a:t> snail-mailing </a:t>
            </a:r>
            <a:r>
              <a:rPr lang="en-US" altLang="en-US" sz="2200" b="1">
                <a:solidFill>
                  <a:srgbClr val="CC0000"/>
                </a:solidFill>
                <a:cs typeface="Times New Roman" panose="02020603050405020304" pitchFamily="18" charset="0"/>
              </a:rPr>
              <a:t>~</a:t>
            </a:r>
            <a:r>
              <a:rPr lang="en-US" altLang="en-US" sz="2200">
                <a:solidFill>
                  <a:srgbClr val="CC0000"/>
                </a:solidFill>
                <a:cs typeface="Times New Roman" panose="02020603050405020304" pitchFamily="18" charset="0"/>
              </a:rPr>
              <a:t>$800     </a:t>
            </a:r>
            <a:r>
              <a:rPr lang="en-US" altLang="en-US" sz="2200">
                <a:cs typeface="Times New Roman" panose="02020603050405020304" pitchFamily="18" charset="0"/>
              </a:rPr>
              <a:t>E-mailing = $0</a:t>
            </a:r>
          </a:p>
          <a:p>
            <a:pPr eaLnBrk="1" hangingPunct="1">
              <a:spcBef>
                <a:spcPts val="825"/>
              </a:spcBef>
              <a:buFont typeface="Times New Roman" panose="02020603050405020304" pitchFamily="18" charset="0"/>
              <a:buChar char="•"/>
            </a:pPr>
            <a:r>
              <a:rPr lang="en-US" altLang="en-US" sz="2200">
                <a:cs typeface="Times New Roman" panose="02020603050405020304" pitchFamily="18" charset="0"/>
              </a:rPr>
              <a:t> Keep your e-mail up to date; we’ll have more $$ to run the Association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>
            <a:extLst>
              <a:ext uri="{FF2B5EF4-FFF2-40B4-BE49-F238E27FC236}">
                <a16:creationId xmlns:a16="http://schemas.microsoft.com/office/drawing/2014/main" id="{7272432D-3BBE-CF97-D184-AB77C49FD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Treasurer’s Report </a:t>
            </a:r>
            <a:r>
              <a:rPr lang="en-US" altLang="en-US" sz="2800" b="1">
                <a:solidFill>
                  <a:srgbClr val="000000"/>
                </a:solidFill>
                <a:cs typeface="Arial" charset="0"/>
              </a:rPr>
              <a:t>-- Doug Wohlgamuth</a:t>
            </a: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4071101B-9C7C-3C1E-C4C3-FCAE0FEF4A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53440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531813" indent="-530225" eaLnBrk="0" hangingPunct="0">
              <a:spcBef>
                <a:spcPts val="7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 </a:t>
            </a:r>
            <a:r>
              <a:rPr lang="en-US" altLang="en-US" sz="1800"/>
              <a:t>A. Current Accounts Total Balances = $41,737.99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	    1. General Account = $36,783.15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	    2. Quartermaster Account = $4,954.84	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 B. New AC-119 Gunship Association Website Funds / Expenditures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              1. Signed Contract with True World Enterprises (TWE) = $12,750.00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              2. Member “Start-Up” Donations at Albuquerque Reunion= $9,887.00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              3. AC-119 Association “Ear-Marked” Monies for Website: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                      2013 San Antonio Reunion = $5,000.00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		  2014 Albuquerque Reunion = $5,000.00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                      2015 St. Louis Reunion       = $5,000.00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	    4. Total Payments Made to TWE = $13,195.00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		  TWE Contract Payments = $8,905.00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		  Maintenance Payments    = $4,200.00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 C. Recurring Expenses to the Association: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	1. Newsletter Snail-Mail Postage = $800.00 (2015)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 	2. Teleconference Line = $268.29  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 	3. Pay Pal = $360.00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 	4. Website Maintenance Fee = $600.00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 	5. Final Flight Donation: $100.00 per Flight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 	6. Reunion Advertisements = $300.00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 	7.  Dream Host for Website = $215.68 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		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>
            <a:extLst>
              <a:ext uri="{FF2B5EF4-FFF2-40B4-BE49-F238E27FC236}">
                <a16:creationId xmlns:a16="http://schemas.microsoft.com/office/drawing/2014/main" id="{03497019-DE9C-0E1B-1D15-356542621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0"/>
            <a:ext cx="7770813" cy="1371600"/>
          </a:xfrm>
          <a:prstGeom prst="rect">
            <a:avLst/>
          </a:prstGeom>
          <a:noFill/>
          <a:ln w="9360" cap="sq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spcBef>
                <a:spcPts val="7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latin typeface="Arial Black" panose="020B0A040201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latin typeface="Arial Black" panose="020B0A04020102020204" pitchFamily="34" charset="0"/>
              </a:rPr>
              <a:t>IT Report New Web site development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latin typeface="Arial Black" panose="020B0A04020102020204" pitchFamily="34" charset="0"/>
              </a:rPr>
              <a:t>Wayne Laessig</a:t>
            </a: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494DA4B6-EA0D-D2E1-A0E9-DC8C0D11E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447800"/>
            <a:ext cx="7770813" cy="502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1313" eaLnBrk="0" hangingPunct="0">
              <a:spcBef>
                <a:spcPts val="7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endParaRPr lang="en-US" altLang="en-US" sz="2400" b="1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>
            <a:extLst>
              <a:ext uri="{FF2B5EF4-FFF2-40B4-BE49-F238E27FC236}">
                <a16:creationId xmlns:a16="http://schemas.microsoft.com/office/drawing/2014/main" id="{FC7F4FA8-3854-0A67-CFA4-061788172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93688"/>
            <a:ext cx="777081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Quartermaster Report – Gus Sininger</a:t>
            </a: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42EE022A-1221-4DE2-C9C4-CD44C70A8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74688"/>
            <a:ext cx="7770813" cy="1306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1313" eaLnBrk="0" hangingPunct="0">
              <a:spcBef>
                <a:spcPts val="7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2000"/>
              <a:t>1. Using e-commerce section of web-site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2000"/>
              <a:t>2. Adding new items 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2000"/>
              <a:t>3. Overhead and shipping COSTs are still increasing.</a:t>
            </a:r>
          </a:p>
        </p:txBody>
      </p:sp>
      <p:pic>
        <p:nvPicPr>
          <p:cNvPr id="7172" name="Picture 1">
            <a:extLst>
              <a:ext uri="{FF2B5EF4-FFF2-40B4-BE49-F238E27FC236}">
                <a16:creationId xmlns:a16="http://schemas.microsoft.com/office/drawing/2014/main" id="{5339F3E3-99CF-4A10-692A-28B58C6A0D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833563"/>
            <a:ext cx="70104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>
            <a:extLst>
              <a:ext uri="{FF2B5EF4-FFF2-40B4-BE49-F238E27FC236}">
                <a16:creationId xmlns:a16="http://schemas.microsoft.com/office/drawing/2014/main" id="{3E45D292-D29B-E222-4263-63C5BF739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81000"/>
            <a:ext cx="7770813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Firing Circle – </a:t>
            </a:r>
            <a:r>
              <a:rPr lang="en-US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Newsletter -  Mike Drzyzga</a:t>
            </a: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70298362-455C-581A-05A2-2B62F770E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143000"/>
            <a:ext cx="8001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512763" indent="-512763" eaLnBrk="0" hangingPunct="0">
              <a:spcBef>
                <a:spcPts val="700"/>
              </a:spcBef>
              <a:tabLst>
                <a:tab pos="512763" algn="l"/>
                <a:tab pos="625475" algn="l"/>
                <a:tab pos="1082675" algn="l"/>
                <a:tab pos="1539875" algn="l"/>
                <a:tab pos="1997075" algn="l"/>
                <a:tab pos="2454275" algn="l"/>
                <a:tab pos="2911475" algn="l"/>
                <a:tab pos="3368675" algn="l"/>
                <a:tab pos="3825875" algn="l"/>
                <a:tab pos="4283075" algn="l"/>
                <a:tab pos="4740275" algn="l"/>
                <a:tab pos="5197475" algn="l"/>
                <a:tab pos="5654675" algn="l"/>
                <a:tab pos="6111875" algn="l"/>
                <a:tab pos="6569075" algn="l"/>
                <a:tab pos="7026275" algn="l"/>
                <a:tab pos="7483475" algn="l"/>
                <a:tab pos="7940675" algn="l"/>
                <a:tab pos="8397875" algn="l"/>
                <a:tab pos="8855075" algn="l"/>
                <a:tab pos="9312275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512763" algn="l"/>
                <a:tab pos="625475" algn="l"/>
                <a:tab pos="1082675" algn="l"/>
                <a:tab pos="1539875" algn="l"/>
                <a:tab pos="1997075" algn="l"/>
                <a:tab pos="2454275" algn="l"/>
                <a:tab pos="2911475" algn="l"/>
                <a:tab pos="3368675" algn="l"/>
                <a:tab pos="3825875" algn="l"/>
                <a:tab pos="4283075" algn="l"/>
                <a:tab pos="4740275" algn="l"/>
                <a:tab pos="5197475" algn="l"/>
                <a:tab pos="5654675" algn="l"/>
                <a:tab pos="6111875" algn="l"/>
                <a:tab pos="6569075" algn="l"/>
                <a:tab pos="7026275" algn="l"/>
                <a:tab pos="7483475" algn="l"/>
                <a:tab pos="7940675" algn="l"/>
                <a:tab pos="8397875" algn="l"/>
                <a:tab pos="8855075" algn="l"/>
                <a:tab pos="93122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512763" algn="l"/>
                <a:tab pos="625475" algn="l"/>
                <a:tab pos="1082675" algn="l"/>
                <a:tab pos="1539875" algn="l"/>
                <a:tab pos="1997075" algn="l"/>
                <a:tab pos="2454275" algn="l"/>
                <a:tab pos="2911475" algn="l"/>
                <a:tab pos="3368675" algn="l"/>
                <a:tab pos="3825875" algn="l"/>
                <a:tab pos="4283075" algn="l"/>
                <a:tab pos="4740275" algn="l"/>
                <a:tab pos="5197475" algn="l"/>
                <a:tab pos="5654675" algn="l"/>
                <a:tab pos="6111875" algn="l"/>
                <a:tab pos="6569075" algn="l"/>
                <a:tab pos="7026275" algn="l"/>
                <a:tab pos="7483475" algn="l"/>
                <a:tab pos="7940675" algn="l"/>
                <a:tab pos="8397875" algn="l"/>
                <a:tab pos="8855075" algn="l"/>
                <a:tab pos="9312275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512763" algn="l"/>
                <a:tab pos="625475" algn="l"/>
                <a:tab pos="1082675" algn="l"/>
                <a:tab pos="1539875" algn="l"/>
                <a:tab pos="1997075" algn="l"/>
                <a:tab pos="2454275" algn="l"/>
                <a:tab pos="2911475" algn="l"/>
                <a:tab pos="3368675" algn="l"/>
                <a:tab pos="3825875" algn="l"/>
                <a:tab pos="4283075" algn="l"/>
                <a:tab pos="4740275" algn="l"/>
                <a:tab pos="5197475" algn="l"/>
                <a:tab pos="5654675" algn="l"/>
                <a:tab pos="6111875" algn="l"/>
                <a:tab pos="6569075" algn="l"/>
                <a:tab pos="7026275" algn="l"/>
                <a:tab pos="7483475" algn="l"/>
                <a:tab pos="7940675" algn="l"/>
                <a:tab pos="8397875" algn="l"/>
                <a:tab pos="8855075" algn="l"/>
                <a:tab pos="9312275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512763" algn="l"/>
                <a:tab pos="625475" algn="l"/>
                <a:tab pos="1082675" algn="l"/>
                <a:tab pos="1539875" algn="l"/>
                <a:tab pos="1997075" algn="l"/>
                <a:tab pos="2454275" algn="l"/>
                <a:tab pos="2911475" algn="l"/>
                <a:tab pos="3368675" algn="l"/>
                <a:tab pos="3825875" algn="l"/>
                <a:tab pos="4283075" algn="l"/>
                <a:tab pos="4740275" algn="l"/>
                <a:tab pos="5197475" algn="l"/>
                <a:tab pos="5654675" algn="l"/>
                <a:tab pos="6111875" algn="l"/>
                <a:tab pos="6569075" algn="l"/>
                <a:tab pos="7026275" algn="l"/>
                <a:tab pos="7483475" algn="l"/>
                <a:tab pos="7940675" algn="l"/>
                <a:tab pos="8397875" algn="l"/>
                <a:tab pos="8855075" algn="l"/>
                <a:tab pos="9312275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12763" algn="l"/>
                <a:tab pos="625475" algn="l"/>
                <a:tab pos="1082675" algn="l"/>
                <a:tab pos="1539875" algn="l"/>
                <a:tab pos="1997075" algn="l"/>
                <a:tab pos="2454275" algn="l"/>
                <a:tab pos="2911475" algn="l"/>
                <a:tab pos="3368675" algn="l"/>
                <a:tab pos="3825875" algn="l"/>
                <a:tab pos="4283075" algn="l"/>
                <a:tab pos="4740275" algn="l"/>
                <a:tab pos="5197475" algn="l"/>
                <a:tab pos="5654675" algn="l"/>
                <a:tab pos="6111875" algn="l"/>
                <a:tab pos="6569075" algn="l"/>
                <a:tab pos="7026275" algn="l"/>
                <a:tab pos="7483475" algn="l"/>
                <a:tab pos="7940675" algn="l"/>
                <a:tab pos="8397875" algn="l"/>
                <a:tab pos="8855075" algn="l"/>
                <a:tab pos="9312275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12763" algn="l"/>
                <a:tab pos="625475" algn="l"/>
                <a:tab pos="1082675" algn="l"/>
                <a:tab pos="1539875" algn="l"/>
                <a:tab pos="1997075" algn="l"/>
                <a:tab pos="2454275" algn="l"/>
                <a:tab pos="2911475" algn="l"/>
                <a:tab pos="3368675" algn="l"/>
                <a:tab pos="3825875" algn="l"/>
                <a:tab pos="4283075" algn="l"/>
                <a:tab pos="4740275" algn="l"/>
                <a:tab pos="5197475" algn="l"/>
                <a:tab pos="5654675" algn="l"/>
                <a:tab pos="6111875" algn="l"/>
                <a:tab pos="6569075" algn="l"/>
                <a:tab pos="7026275" algn="l"/>
                <a:tab pos="7483475" algn="l"/>
                <a:tab pos="7940675" algn="l"/>
                <a:tab pos="8397875" algn="l"/>
                <a:tab pos="8855075" algn="l"/>
                <a:tab pos="9312275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12763" algn="l"/>
                <a:tab pos="625475" algn="l"/>
                <a:tab pos="1082675" algn="l"/>
                <a:tab pos="1539875" algn="l"/>
                <a:tab pos="1997075" algn="l"/>
                <a:tab pos="2454275" algn="l"/>
                <a:tab pos="2911475" algn="l"/>
                <a:tab pos="3368675" algn="l"/>
                <a:tab pos="3825875" algn="l"/>
                <a:tab pos="4283075" algn="l"/>
                <a:tab pos="4740275" algn="l"/>
                <a:tab pos="5197475" algn="l"/>
                <a:tab pos="5654675" algn="l"/>
                <a:tab pos="6111875" algn="l"/>
                <a:tab pos="6569075" algn="l"/>
                <a:tab pos="7026275" algn="l"/>
                <a:tab pos="7483475" algn="l"/>
                <a:tab pos="7940675" algn="l"/>
                <a:tab pos="8397875" algn="l"/>
                <a:tab pos="8855075" algn="l"/>
                <a:tab pos="9312275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12763" algn="l"/>
                <a:tab pos="625475" algn="l"/>
                <a:tab pos="1082675" algn="l"/>
                <a:tab pos="1539875" algn="l"/>
                <a:tab pos="1997075" algn="l"/>
                <a:tab pos="2454275" algn="l"/>
                <a:tab pos="2911475" algn="l"/>
                <a:tab pos="3368675" algn="l"/>
                <a:tab pos="3825875" algn="l"/>
                <a:tab pos="4283075" algn="l"/>
                <a:tab pos="4740275" algn="l"/>
                <a:tab pos="5197475" algn="l"/>
                <a:tab pos="5654675" algn="l"/>
                <a:tab pos="6111875" algn="l"/>
                <a:tab pos="6569075" algn="l"/>
                <a:tab pos="7026275" algn="l"/>
                <a:tab pos="7483475" algn="l"/>
                <a:tab pos="7940675" algn="l"/>
                <a:tab pos="8397875" algn="l"/>
                <a:tab pos="8855075" algn="l"/>
                <a:tab pos="9312275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Font typeface="Times New Roman" panose="02020603050405020304" pitchFamily="18" charset="0"/>
              <a:buAutoNum type="arabicPeriod"/>
            </a:pPr>
            <a:r>
              <a:rPr lang="en-US" altLang="en-US" sz="2400"/>
              <a:t>Summary: </a:t>
            </a:r>
            <a:r>
              <a:rPr lang="en-US" altLang="en-US" sz="2400" b="1">
                <a:solidFill>
                  <a:srgbClr val="FF0000"/>
                </a:solidFill>
              </a:rPr>
              <a:t>SEVEN</a:t>
            </a:r>
            <a:r>
              <a:rPr lang="en-US" altLang="en-US" sz="2400"/>
              <a:t> (Nov., Jan., </a:t>
            </a:r>
            <a:r>
              <a:rPr lang="en-US" altLang="en-US" sz="2400">
                <a:solidFill>
                  <a:srgbClr val="0070C0"/>
                </a:solidFill>
              </a:rPr>
              <a:t>Feb – FLASH re: 73rdSOS</a:t>
            </a:r>
            <a:r>
              <a:rPr lang="en-US" altLang="en-US" sz="2400"/>
              <a:t>, April, </a:t>
            </a:r>
            <a:r>
              <a:rPr lang="en-US" altLang="en-US" sz="2400">
                <a:solidFill>
                  <a:srgbClr val="0070C0"/>
                </a:solidFill>
              </a:rPr>
              <a:t>May – Flash re: Marshall’s Trike</a:t>
            </a:r>
            <a:r>
              <a:rPr lang="en-US" altLang="en-US" sz="2400"/>
              <a:t>, June, Aug., Sept.) </a:t>
            </a:r>
          </a:p>
          <a:p>
            <a:pPr eaLnBrk="1" hangingPunct="1">
              <a:buFont typeface="Times New Roman" panose="02020603050405020304" pitchFamily="18" charset="0"/>
              <a:buAutoNum type="arabicPeriod"/>
            </a:pPr>
            <a:r>
              <a:rPr lang="en-US" altLang="en-US" sz="2400"/>
              <a:t>Content – You tell me (by email) what could be new or refreshing.  Provide Feedback Please.</a:t>
            </a:r>
          </a:p>
          <a:p>
            <a:pPr eaLnBrk="1" hangingPunct="1">
              <a:buFont typeface="Times New Roman" panose="02020603050405020304" pitchFamily="18" charset="0"/>
              <a:buAutoNum type="arabicPeriod"/>
            </a:pPr>
            <a:r>
              <a:rPr lang="en-US" altLang="en-US" sz="2400"/>
              <a:t>If you send picts to me, please include necessary info.</a:t>
            </a:r>
          </a:p>
          <a:p>
            <a:pPr eaLnBrk="1" hangingPunct="1">
              <a:buFont typeface="Times New Roman" panose="02020603050405020304" pitchFamily="18" charset="0"/>
              <a:buAutoNum type="arabicPeriod"/>
            </a:pPr>
            <a:r>
              <a:rPr lang="en-US" altLang="en-US" sz="2400"/>
              <a:t>Future Plan:  Same format, keep to 8 pgs or less, double sided, color and B&amp;W</a:t>
            </a:r>
          </a:p>
          <a:p>
            <a:pPr eaLnBrk="1" hangingPunct="1">
              <a:buFont typeface="Times New Roman" panose="02020603050405020304" pitchFamily="18" charset="0"/>
              <a:buAutoNum type="arabicPeriod"/>
            </a:pPr>
            <a:r>
              <a:rPr lang="en-US" altLang="en-US" sz="2400"/>
              <a:t>Thank your unit/group </a:t>
            </a:r>
            <a:r>
              <a:rPr lang="en-US" altLang="en-US" sz="2400">
                <a:solidFill>
                  <a:srgbClr val="FF0000"/>
                </a:solidFill>
              </a:rPr>
              <a:t>POCs for excellent distribution</a:t>
            </a:r>
            <a:r>
              <a:rPr lang="en-US" altLang="en-US" sz="2400"/>
              <a:t>.</a:t>
            </a:r>
          </a:p>
          <a:p>
            <a:pPr eaLnBrk="1" hangingPunct="1">
              <a:buFont typeface="Times New Roman" panose="02020603050405020304" pitchFamily="18" charset="0"/>
              <a:buAutoNum type="arabicPeriod"/>
            </a:pPr>
            <a:r>
              <a:rPr lang="en-US" altLang="en-US" sz="2400" b="1">
                <a:solidFill>
                  <a:srgbClr val="FF0000"/>
                </a:solidFill>
              </a:rPr>
              <a:t>PLEASE:  NEEDED - a NEW Editor</a:t>
            </a:r>
            <a:r>
              <a:rPr lang="en-US" altLang="en-US" sz="2400"/>
              <a:t> -- computer savvy </a:t>
            </a:r>
          </a:p>
          <a:p>
            <a:pPr eaLnBrk="1" hangingPunct="1">
              <a:buFont typeface="Times New Roman" panose="02020603050405020304" pitchFamily="18" charset="0"/>
              <a:buAutoNum type="arabicPeriod"/>
            </a:pPr>
            <a:r>
              <a:rPr lang="en-US" altLang="en-US" sz="2400"/>
              <a:t>Questions?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>
            <a:extLst>
              <a:ext uri="{FF2B5EF4-FFF2-40B4-BE49-F238E27FC236}">
                <a16:creationId xmlns:a16="http://schemas.microsoft.com/office/drawing/2014/main" id="{EE836BE6-C7C2-E1B8-1FA0-9D7B0EEBD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7813"/>
            <a:ext cx="7620000" cy="762000"/>
          </a:xfrm>
          <a:prstGeom prst="rect">
            <a:avLst/>
          </a:prstGeom>
          <a:noFill/>
          <a:ln w="25560" cap="sq">
            <a:solidFill>
              <a:srgbClr val="00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marL="533400" indent="-530225"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Active Duty Legacy Squadron POCs</a:t>
            </a: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0FF39908-83D7-36F3-8A4E-536B217B0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143000"/>
            <a:ext cx="8534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533400" indent="-530225" eaLnBrk="0" hangingPunct="0">
              <a:spcBef>
                <a:spcPts val="700"/>
              </a:spcBef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buClrTx/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18</a:t>
            </a:r>
            <a:r>
              <a:rPr lang="en-US" altLang="en-US" baseline="30000">
                <a:cs typeface="Arial" panose="020B0604020202020204" pitchFamily="34" charset="0"/>
              </a:rPr>
              <a:t>th</a:t>
            </a:r>
            <a:r>
              <a:rPr lang="en-US" altLang="en-US">
                <a:cs typeface="Arial" panose="020B0604020202020204" pitchFamily="34" charset="0"/>
              </a:rPr>
              <a:t> FLTS  Hurlburt AFB  - Gus Sininger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Tx/>
              <a:buFontTx/>
              <a:buNone/>
            </a:pPr>
            <a:endParaRPr lang="en-US" altLang="en-US" sz="160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ClrTx/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71</a:t>
            </a:r>
            <a:r>
              <a:rPr lang="en-US" altLang="en-US" baseline="30000">
                <a:cs typeface="Arial" panose="020B0604020202020204" pitchFamily="34" charset="0"/>
              </a:rPr>
              <a:t>st</a:t>
            </a:r>
            <a:r>
              <a:rPr lang="en-US" altLang="en-US">
                <a:cs typeface="Arial" panose="020B0604020202020204" pitchFamily="34" charset="0"/>
              </a:rPr>
              <a:t> SOS    Kirtland, CV-22 Osprey - Al Heuss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Tx/>
              <a:buFontTx/>
              <a:buNone/>
            </a:pPr>
            <a:endParaRPr lang="en-US" altLang="en-US" sz="1600">
              <a:solidFill>
                <a:srgbClr val="080808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ClrTx/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17</a:t>
            </a:r>
            <a:r>
              <a:rPr lang="en-US" altLang="en-US" baseline="30000">
                <a:cs typeface="Arial" panose="020B0604020202020204" pitchFamily="34" charset="0"/>
              </a:rPr>
              <a:t>th</a:t>
            </a:r>
            <a:r>
              <a:rPr lang="en-US" altLang="en-US">
                <a:cs typeface="Arial" panose="020B0604020202020204" pitchFamily="34" charset="0"/>
              </a:rPr>
              <a:t> SOS    Kadena, OK,  MC-130J  Commando II --  </a:t>
            </a:r>
          </a:p>
          <a:p>
            <a:pPr eaLnBrk="1" hangingPunct="1">
              <a:lnSpc>
                <a:spcPct val="80000"/>
              </a:lnSpc>
              <a:buClrTx/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                                                                         Don Craig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Tx/>
              <a:buFontTx/>
              <a:buNone/>
            </a:pPr>
            <a:endParaRPr lang="en-US" altLang="en-US" sz="160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ClrTx/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16</a:t>
            </a:r>
            <a:r>
              <a:rPr lang="en-US" altLang="en-US" baseline="30000">
                <a:cs typeface="Arial" panose="020B0604020202020204" pitchFamily="34" charset="0"/>
              </a:rPr>
              <a:t>th</a:t>
            </a:r>
            <a:r>
              <a:rPr lang="en-US" altLang="en-US">
                <a:cs typeface="Arial" panose="020B0604020202020204" pitchFamily="34" charset="0"/>
              </a:rPr>
              <a:t>  SOS   Cannon, AC-130W Stinger II --  </a:t>
            </a:r>
          </a:p>
          <a:p>
            <a:pPr eaLnBrk="1" hangingPunct="1">
              <a:lnSpc>
                <a:spcPct val="80000"/>
              </a:lnSpc>
              <a:buClrTx/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                                        Steve MacIsaac &amp; Bob LaRosa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Tx/>
              <a:buFontTx/>
              <a:buNone/>
            </a:pPr>
            <a:endParaRPr lang="en-US" altLang="en-US" sz="160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ClrTx/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73</a:t>
            </a:r>
            <a:r>
              <a:rPr lang="en-US" altLang="en-US" baseline="30000">
                <a:cs typeface="Arial" panose="020B0604020202020204" pitchFamily="34" charset="0"/>
              </a:rPr>
              <a:t>rd</a:t>
            </a:r>
            <a:r>
              <a:rPr lang="en-US" altLang="en-US">
                <a:cs typeface="Arial" panose="020B0604020202020204" pitchFamily="34" charset="0"/>
              </a:rPr>
              <a:t> SOS    Hurlburt AFB,  AC-130J Shadow  --  </a:t>
            </a:r>
          </a:p>
          <a:p>
            <a:pPr eaLnBrk="1" hangingPunct="1">
              <a:lnSpc>
                <a:spcPct val="80000"/>
              </a:lnSpc>
              <a:buClrTx/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                                                                      Norm Evans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>
            <a:extLst>
              <a:ext uri="{FF2B5EF4-FFF2-40B4-BE49-F238E27FC236}">
                <a16:creationId xmlns:a16="http://schemas.microsoft.com/office/drawing/2014/main" id="{59037BC6-75CD-CF36-7B54-6388C81E4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458200" cy="762000"/>
          </a:xfrm>
          <a:prstGeom prst="rect">
            <a:avLst/>
          </a:prstGeom>
          <a:noFill/>
          <a:ln w="9360" cap="sq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spcBef>
                <a:spcPts val="7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 eaLnBrk="0" hangingPunct="0">
              <a:spcBef>
                <a:spcPts val="6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Association Points of Contacts (POCs): (Stand-Up)</a:t>
            </a: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B8D6E69C-59BC-A5B6-E28D-10E995CB2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447800"/>
            <a:ext cx="7770813" cy="502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1313" eaLnBrk="0" hangingPunct="0">
              <a:spcBef>
                <a:spcPts val="7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/>
              <a:t>    a. 71</a:t>
            </a:r>
            <a:r>
              <a:rPr lang="en-US" altLang="en-US" baseline="30000"/>
              <a:t>st</a:t>
            </a:r>
            <a:r>
              <a:rPr lang="en-US" altLang="en-US"/>
              <a:t> SOS – Jim Alvis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	b. 17</a:t>
            </a:r>
            <a:r>
              <a:rPr lang="en-US" altLang="en-US" baseline="30000"/>
              <a:t>th</a:t>
            </a:r>
            <a:r>
              <a:rPr lang="en-US" altLang="en-US"/>
              <a:t> SOS – David Voisey 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	c. 18</a:t>
            </a:r>
            <a:r>
              <a:rPr lang="en-US" altLang="en-US" baseline="30000"/>
              <a:t>th</a:t>
            </a:r>
            <a:r>
              <a:rPr lang="en-US" altLang="en-US"/>
              <a:t> SOS – Everett Sprous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	d. Maintenance Personnel – Robert “Andy” Bright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	e. KIA Families / Outreach / Honorary 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                                                        –   Wayne Laessig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                                                             </a:t>
            </a:r>
          </a:p>
          <a:p>
            <a:pPr eaLnBrk="1" hangingPunct="1">
              <a:buClrTx/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These are your go-to guys to change contact info!!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icrosoft YaHei"/>
        <a:cs typeface=""/>
      </a:majorFont>
      <a:minorFont>
        <a:latin typeface="Times New Roman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34300</TotalTime>
  <Words>1223</Words>
  <Application>Microsoft Office PowerPoint</Application>
  <PresentationFormat>On-screen Show (4:3)</PresentationFormat>
  <Paragraphs>171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Times New Roman</vt:lpstr>
      <vt:lpstr>Microsoft YaHei</vt:lpstr>
      <vt:lpstr>Arial</vt:lpstr>
      <vt:lpstr>Calibri</vt:lpstr>
      <vt:lpstr>Arial Narrow</vt:lpstr>
      <vt:lpstr>Arial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AC-119 Gunship Association Board By-Law Recommendations</dc:title>
  <dc:creator>WLaessig</dc:creator>
  <cp:lastModifiedBy>Liz Buss</cp:lastModifiedBy>
  <cp:revision>202</cp:revision>
  <cp:lastPrinted>2014-09-15T02:10:51Z</cp:lastPrinted>
  <dcterms:created xsi:type="dcterms:W3CDTF">2003-10-02T16:41:56Z</dcterms:created>
  <dcterms:modified xsi:type="dcterms:W3CDTF">2023-01-14T23:04:31Z</dcterms:modified>
</cp:coreProperties>
</file>