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2880">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614" y="53"/>
      </p:cViewPr>
      <p:guideLst>
        <p:guide pos="2880"/>
        <p:guide orient="horz"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46D694-0F71-4FD6-AA3F-746CD5891538}" type="datetimeFigureOut">
              <a:rPr lang="en-US"/>
              <a:pPr>
                <a:defRPr/>
              </a:pPr>
              <a:t>1/14/2023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4F45588-D790-47C7-AAA3-F6BF91883B34}" type="slidenum">
              <a:rPr lang="en-US"/>
              <a:pPr>
                <a:defRPr/>
              </a:pPr>
              <a:t>‹#›</a:t>
            </a:fld>
            <a:endParaRPr lang="en-US"/>
          </a:p>
        </p:txBody>
      </p:sp>
    </p:spTree>
    <p:extLst>
      <p:ext uri="{BB962C8B-B14F-4D97-AF65-F5344CB8AC3E}">
        <p14:creationId xmlns:p14="http://schemas.microsoft.com/office/powerpoint/2010/main" val="937016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p:spPr>
      </p:sp>
      <p:sp>
        <p:nvSpPr>
          <p:cNvPr id="51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51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6B49FAE-6F27-4C4B-B79D-F5BB8CFD6594}" type="slidenum">
              <a:rPr lang="en-US" smtClean="0"/>
              <a:pPr fontAlgn="base">
                <a:spcBef>
                  <a:spcPct val="0"/>
                </a:spcBef>
                <a:spcAft>
                  <a:spcPct val="0"/>
                </a:spcAft>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9648A03-0CFD-48FC-AFEE-697789C37C1E}" type="slidenum">
              <a:rPr lang="en-US" smtClean="0"/>
              <a:pPr fontAlgn="base">
                <a:spcBef>
                  <a:spcPct val="0"/>
                </a:spcBef>
                <a:spcAft>
                  <a:spcPct val="0"/>
                </a:spcAft>
                <a:defRPr/>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3B36E510-E7FD-474C-8C11-7176E09D7F87}" type="datetimeFigureOut">
              <a:rPr lang="en-US"/>
              <a:pPr>
                <a:defRPr/>
              </a:pPr>
              <a:t>1/14/2023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7389AE-ADB1-4780-8351-BDC144E069F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5050B4F-3DD0-4D7F-9B54-29D86F9C391E}" type="datetimeFigureOut">
              <a:rPr lang="en-US"/>
              <a:pPr>
                <a:defRPr/>
              </a:pPr>
              <a:t>1/14/2023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0D5D6AE-5DDE-4012-B6CA-FCC51A8050E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A5793A4-4411-42B5-A1FE-28A896E79596}" type="datetimeFigureOut">
              <a:rPr lang="en-US"/>
              <a:pPr>
                <a:defRPr/>
              </a:pPr>
              <a:t>1/14/2023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53E7EAB-1EB8-4978-BA95-149DF94B34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A0C2FA4-D11F-4A32-9018-426ECFD4C4AC}" type="datetimeFigureOut">
              <a:rPr lang="en-US"/>
              <a:pPr>
                <a:defRPr/>
              </a:pPr>
              <a:t>1/14/2023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B29B1F-E9E8-4B48-8149-C6C142E71E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E655E13-8617-435A-A791-982548E835FF}" type="datetimeFigureOut">
              <a:rPr lang="en-US"/>
              <a:pPr>
                <a:defRPr/>
              </a:pPr>
              <a:t>1/14/2023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46615C-7350-47E5-8844-BDB6DF67889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18ACDE0A-3C19-423E-8D04-77C0E9E334CD}" type="datetimeFigureOut">
              <a:rPr lang="en-US"/>
              <a:pPr>
                <a:defRPr/>
              </a:pPr>
              <a:t>1/14/2023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EFF272F-C02F-489D-A6DC-AEF22197C90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A22169A-10DB-4D54-8DEA-D19B76379185}" type="datetimeFigureOut">
              <a:rPr lang="en-US"/>
              <a:pPr>
                <a:defRPr/>
              </a:pPr>
              <a:t>1/14/2023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8674303-B71F-4CDA-9DF8-129FEEF6F77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58747E9-2C63-4C06-972D-2F483F91060D}" type="datetimeFigureOut">
              <a:rPr lang="en-US"/>
              <a:pPr>
                <a:defRPr/>
              </a:pPr>
              <a:t>1/14/2023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B6DB5EB-4E01-49B8-AD5F-B0C411B7E0D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35306C0-E73E-45BD-8D41-8D94C09A2D60}" type="datetimeFigureOut">
              <a:rPr lang="en-US"/>
              <a:pPr>
                <a:defRPr/>
              </a:pPr>
              <a:t>1/14/2023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86B04C0-6ECC-40F9-9A8D-98C887CFBB2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D909A83-2315-4709-B35D-A0D10CC2B0C6}" type="datetimeFigureOut">
              <a:rPr lang="en-US"/>
              <a:pPr>
                <a:defRPr/>
              </a:pPr>
              <a:t>1/14/2023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8197AC-248E-4948-B1F7-D5D425DE234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C86DB48-750E-4DCC-BD39-5C4D9E969E06}" type="datetimeFigureOut">
              <a:rPr lang="en-US"/>
              <a:pPr>
                <a:defRPr/>
              </a:pPr>
              <a:t>1/14/2023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52DA9B-2B29-41F7-9938-D21CC5B8329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18BF575-FB63-4FB2-B1FA-853C9B8E18CF}" type="datetimeFigureOut">
              <a:rPr lang="en-US"/>
              <a:pPr>
                <a:defRPr/>
              </a:pPr>
              <a:t>1/14/2023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68E3C02-68C9-4081-B430-1695D6E841E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572000" y="0"/>
            <a:ext cx="0" cy="6858000"/>
          </a:xfrm>
          <a:prstGeom prst="line">
            <a:avLst/>
          </a:prstGeom>
        </p:spPr>
        <p:style>
          <a:lnRef idx="1">
            <a:schemeClr val="accent1"/>
          </a:lnRef>
          <a:fillRef idx="0">
            <a:schemeClr val="accent1"/>
          </a:fillRef>
          <a:effectRef idx="0">
            <a:schemeClr val="accent1"/>
          </a:effectRef>
          <a:fontRef idx="minor">
            <a:schemeClr val="tx1"/>
          </a:fontRef>
        </p:style>
      </p:cxnSp>
      <p:pic>
        <p:nvPicPr>
          <p:cNvPr id="2051" name="Picture 5" descr="assocpatch.tif"/>
          <p:cNvPicPr>
            <a:picLocks noChangeAspect="1"/>
          </p:cNvPicPr>
          <p:nvPr/>
        </p:nvPicPr>
        <p:blipFill>
          <a:blip r:embed="rId3" cstate="print"/>
          <a:srcRect/>
          <a:stretch>
            <a:fillRect/>
          </a:stretch>
        </p:blipFill>
        <p:spPr bwMode="auto">
          <a:xfrm>
            <a:off x="6248400" y="304800"/>
            <a:ext cx="1249363" cy="1420813"/>
          </a:xfrm>
          <a:prstGeom prst="rect">
            <a:avLst/>
          </a:prstGeom>
          <a:noFill/>
          <a:ln w="9525">
            <a:noFill/>
            <a:miter lim="800000"/>
            <a:headEnd/>
            <a:tailEnd/>
          </a:ln>
        </p:spPr>
      </p:pic>
      <p:sp>
        <p:nvSpPr>
          <p:cNvPr id="2052" name="TextBox 6"/>
          <p:cNvSpPr txBox="1">
            <a:spLocks noChangeArrowheads="1"/>
          </p:cNvSpPr>
          <p:nvPr/>
        </p:nvSpPr>
        <p:spPr bwMode="auto">
          <a:xfrm>
            <a:off x="5105400" y="3429000"/>
            <a:ext cx="3505200" cy="2138363"/>
          </a:xfrm>
          <a:prstGeom prst="rect">
            <a:avLst/>
          </a:prstGeom>
          <a:noFill/>
          <a:ln w="9525">
            <a:noFill/>
            <a:miter lim="800000"/>
            <a:headEnd/>
            <a:tailEnd/>
          </a:ln>
        </p:spPr>
        <p:txBody>
          <a:bodyPr>
            <a:spAutoFit/>
          </a:bodyPr>
          <a:lstStyle/>
          <a:p>
            <a:pPr algn="ctr"/>
            <a:r>
              <a:rPr lang="en-US" i="1">
                <a:latin typeface="Cooper Black" pitchFamily="18" charset="0"/>
              </a:rPr>
              <a:t>2017 Reunion Banquet</a:t>
            </a:r>
          </a:p>
          <a:p>
            <a:pPr algn="ctr"/>
            <a:endParaRPr lang="en-US" sz="800" i="1">
              <a:latin typeface="Cooper Black" pitchFamily="18" charset="0"/>
            </a:endParaRPr>
          </a:p>
          <a:p>
            <a:pPr algn="ctr"/>
            <a:r>
              <a:rPr lang="en-US" i="1">
                <a:latin typeface="Cooper Black" pitchFamily="18" charset="0"/>
              </a:rPr>
              <a:t>National Museum</a:t>
            </a:r>
          </a:p>
          <a:p>
            <a:pPr algn="ctr"/>
            <a:r>
              <a:rPr lang="en-US" i="1">
                <a:latin typeface="Cooper Black" pitchFamily="18" charset="0"/>
              </a:rPr>
              <a:t> of the</a:t>
            </a:r>
          </a:p>
          <a:p>
            <a:pPr algn="ctr"/>
            <a:r>
              <a:rPr lang="en-US" i="1">
                <a:latin typeface="Cooper Black" pitchFamily="18" charset="0"/>
              </a:rPr>
              <a:t> United States Air Force</a:t>
            </a:r>
          </a:p>
          <a:p>
            <a:pPr algn="ctr"/>
            <a:endParaRPr lang="en-US" sz="800" i="1">
              <a:latin typeface="Cooper Black" pitchFamily="18" charset="0"/>
            </a:endParaRPr>
          </a:p>
          <a:p>
            <a:pPr algn="ctr"/>
            <a:r>
              <a:rPr lang="en-US" i="1">
                <a:latin typeface="Cooper Black" pitchFamily="18" charset="0"/>
              </a:rPr>
              <a:t>Wright Patterson AFB Ohio</a:t>
            </a:r>
          </a:p>
          <a:p>
            <a:pPr algn="ctr"/>
            <a:endParaRPr lang="en-US" sz="500" i="1">
              <a:latin typeface="Cooper Black" pitchFamily="18" charset="0"/>
            </a:endParaRPr>
          </a:p>
          <a:p>
            <a:pPr algn="ctr"/>
            <a:r>
              <a:rPr lang="en-US" i="1">
                <a:latin typeface="Cooper Black" pitchFamily="18" charset="0"/>
              </a:rPr>
              <a:t>30 September 2017</a:t>
            </a:r>
          </a:p>
        </p:txBody>
      </p:sp>
      <p:sp>
        <p:nvSpPr>
          <p:cNvPr id="8" name="Rectangle 7"/>
          <p:cNvSpPr/>
          <p:nvPr/>
        </p:nvSpPr>
        <p:spPr>
          <a:xfrm>
            <a:off x="4800600" y="1676400"/>
            <a:ext cx="4217988" cy="369888"/>
          </a:xfrm>
          <a:prstGeom prst="rect">
            <a:avLst/>
          </a:prstGeom>
        </p:spPr>
        <p:txBody>
          <a:bodyPr wrap="none">
            <a:spAutoFit/>
          </a:bodyPr>
          <a:lstStyle/>
          <a:p>
            <a:pPr fontAlgn="auto">
              <a:spcBef>
                <a:spcPts val="0"/>
              </a:spcBef>
              <a:spcAft>
                <a:spcPts val="0"/>
              </a:spcAft>
              <a:defRPr/>
            </a:pPr>
            <a:r>
              <a:rPr lang="en-US" i="1" u="sng" dirty="0">
                <a:solidFill>
                  <a:schemeClr val="tx2">
                    <a:lumMod val="60000"/>
                    <a:lumOff val="40000"/>
                  </a:schemeClr>
                </a:solidFill>
                <a:latin typeface="Cooper Black" pitchFamily="18" charset="0"/>
                <a:cs typeface="+mn-cs"/>
              </a:rPr>
              <a:t>Telling Our AC-119 Gunship Story </a:t>
            </a:r>
          </a:p>
        </p:txBody>
      </p:sp>
      <p:sp>
        <p:nvSpPr>
          <p:cNvPr id="2054" name="TextBox 8"/>
          <p:cNvSpPr txBox="1">
            <a:spLocks noChangeArrowheads="1"/>
          </p:cNvSpPr>
          <p:nvPr/>
        </p:nvSpPr>
        <p:spPr bwMode="auto">
          <a:xfrm>
            <a:off x="381000" y="87313"/>
            <a:ext cx="3962400" cy="369887"/>
          </a:xfrm>
          <a:prstGeom prst="rect">
            <a:avLst/>
          </a:prstGeom>
          <a:noFill/>
          <a:ln w="9525">
            <a:noFill/>
            <a:miter lim="800000"/>
            <a:headEnd/>
            <a:tailEnd/>
          </a:ln>
        </p:spPr>
        <p:txBody>
          <a:bodyPr>
            <a:spAutoFit/>
          </a:bodyPr>
          <a:lstStyle/>
          <a:p>
            <a:r>
              <a:rPr lang="en-US">
                <a:latin typeface="Calibri" pitchFamily="34" charset="0"/>
              </a:rPr>
              <a:t>A Brief History of the AC-119 Gunships</a:t>
            </a:r>
          </a:p>
        </p:txBody>
      </p:sp>
      <p:sp>
        <p:nvSpPr>
          <p:cNvPr id="2055" name="TextBox 9"/>
          <p:cNvSpPr txBox="1">
            <a:spLocks noChangeArrowheads="1"/>
          </p:cNvSpPr>
          <p:nvPr/>
        </p:nvSpPr>
        <p:spPr bwMode="auto">
          <a:xfrm>
            <a:off x="152400" y="533400"/>
            <a:ext cx="4267200" cy="4648200"/>
          </a:xfrm>
          <a:prstGeom prst="rect">
            <a:avLst/>
          </a:prstGeom>
          <a:noFill/>
          <a:ln w="9525">
            <a:noFill/>
            <a:miter lim="800000"/>
            <a:headEnd/>
            <a:tailEnd/>
          </a:ln>
        </p:spPr>
        <p:txBody>
          <a:bodyPr>
            <a:spAutoFit/>
          </a:bodyPr>
          <a:lstStyle/>
          <a:p>
            <a:pPr algn="just"/>
            <a:r>
              <a:rPr lang="en-US" sz="800">
                <a:latin typeface="Times New Roman" pitchFamily="18" charset="0"/>
                <a:cs typeface="Times New Roman" pitchFamily="18" charset="0"/>
              </a:rPr>
              <a:t>     In the annals of Vietnam gunship history, the fixed wing AC-47 </a:t>
            </a:r>
            <a:r>
              <a:rPr lang="en-US" sz="800" i="1">
                <a:latin typeface="Times New Roman" pitchFamily="18" charset="0"/>
                <a:cs typeface="Times New Roman" pitchFamily="18" charset="0"/>
              </a:rPr>
              <a:t>Puff the Magic Dragon (Spooky, </a:t>
            </a:r>
            <a:r>
              <a:rPr lang="en-US" sz="800">
                <a:latin typeface="Times New Roman" pitchFamily="18" charset="0"/>
                <a:cs typeface="Times New Roman" pitchFamily="18" charset="0"/>
              </a:rPr>
              <a:t>to some) and the AC-130 </a:t>
            </a:r>
            <a:r>
              <a:rPr lang="en-US" sz="800" i="1">
                <a:latin typeface="Times New Roman" pitchFamily="18" charset="0"/>
                <a:cs typeface="Times New Roman" pitchFamily="18" charset="0"/>
              </a:rPr>
              <a:t>Spectre</a:t>
            </a:r>
            <a:r>
              <a:rPr lang="en-US" sz="800">
                <a:latin typeface="Times New Roman" pitchFamily="18" charset="0"/>
                <a:cs typeface="Times New Roman" pitchFamily="18" charset="0"/>
              </a:rPr>
              <a:t> gunships were legendary to the combat troops on the ground. But another, seemingly unknown, quieter and deadlier legend emerged in the late 1960s. One that struck a great fear into the hearts of the enemy in Southeast Asia. It was the legend of the fire-spouting dragonships of the 17</a:t>
            </a:r>
            <a:r>
              <a:rPr lang="en-US" sz="800" baseline="30000">
                <a:latin typeface="Times New Roman" pitchFamily="18" charset="0"/>
                <a:cs typeface="Times New Roman" pitchFamily="18" charset="0"/>
              </a:rPr>
              <a:t>th</a:t>
            </a:r>
            <a:r>
              <a:rPr lang="en-US" sz="800">
                <a:latin typeface="Times New Roman" pitchFamily="18" charset="0"/>
                <a:cs typeface="Times New Roman" pitchFamily="18" charset="0"/>
              </a:rPr>
              <a:t> and 18</a:t>
            </a:r>
            <a:r>
              <a:rPr lang="en-US" sz="800" baseline="30000">
                <a:latin typeface="Times New Roman" pitchFamily="18" charset="0"/>
                <a:cs typeface="Times New Roman" pitchFamily="18" charset="0"/>
              </a:rPr>
              <a:t>th</a:t>
            </a:r>
            <a:r>
              <a:rPr lang="en-US" sz="800">
                <a:latin typeface="Times New Roman" pitchFamily="18" charset="0"/>
                <a:cs typeface="Times New Roman" pitchFamily="18" charset="0"/>
              </a:rPr>
              <a:t> Special Operations Squadrons flying their AC-119G </a:t>
            </a:r>
            <a:r>
              <a:rPr lang="en-US" sz="800" i="1">
                <a:latin typeface="Times New Roman" pitchFamily="18" charset="0"/>
                <a:cs typeface="Times New Roman" pitchFamily="18" charset="0"/>
              </a:rPr>
              <a:t>Shadow</a:t>
            </a:r>
            <a:r>
              <a:rPr lang="en-US" sz="800">
                <a:latin typeface="Times New Roman" pitchFamily="18" charset="0"/>
                <a:cs typeface="Times New Roman" pitchFamily="18" charset="0"/>
              </a:rPr>
              <a:t> and AC-119K </a:t>
            </a:r>
            <a:r>
              <a:rPr lang="en-US" sz="800" i="1">
                <a:latin typeface="Times New Roman" pitchFamily="18" charset="0"/>
                <a:cs typeface="Times New Roman" pitchFamily="18" charset="0"/>
              </a:rPr>
              <a:t>Stinger </a:t>
            </a:r>
            <a:r>
              <a:rPr lang="en-US" sz="800">
                <a:latin typeface="Times New Roman" pitchFamily="18" charset="0"/>
                <a:cs typeface="Times New Roman" pitchFamily="18" charset="0"/>
              </a:rPr>
              <a:t>gunships.</a:t>
            </a:r>
          </a:p>
          <a:p>
            <a:pPr algn="just"/>
            <a:r>
              <a:rPr lang="en-US" sz="800">
                <a:latin typeface="Times New Roman" pitchFamily="18" charset="0"/>
                <a:cs typeface="Times New Roman" pitchFamily="18" charset="0"/>
              </a:rPr>
              <a:t>     The fixed-wing gunship was a great developmental and operational success. The basic gunship concept was quite simple: an airplane flying a level turn around a point on the ground (as if tethered to a pylon, hence called a “pylon turn”) can deliver fairly accurate firepower from guns firing perpendicular to the line of flight. For </a:t>
            </a:r>
            <a:r>
              <a:rPr lang="en-US" sz="800" i="1">
                <a:latin typeface="Times New Roman" pitchFamily="18" charset="0"/>
                <a:cs typeface="Times New Roman" pitchFamily="18" charset="0"/>
              </a:rPr>
              <a:t>Shadows </a:t>
            </a:r>
            <a:r>
              <a:rPr lang="en-US" sz="800">
                <a:latin typeface="Times New Roman" pitchFamily="18" charset="0"/>
                <a:cs typeface="Times New Roman" pitchFamily="18" charset="0"/>
              </a:rPr>
              <a:t>and</a:t>
            </a:r>
            <a:r>
              <a:rPr lang="en-US" sz="800" i="1">
                <a:latin typeface="Times New Roman" pitchFamily="18" charset="0"/>
                <a:cs typeface="Times New Roman" pitchFamily="18" charset="0"/>
              </a:rPr>
              <a:t> Stingers</a:t>
            </a:r>
            <a:r>
              <a:rPr lang="en-US" sz="800">
                <a:latin typeface="Times New Roman" pitchFamily="18" charset="0"/>
                <a:cs typeface="Times New Roman" pitchFamily="18" charset="0"/>
              </a:rPr>
              <a:t> that meant unleashing 3,000 to 6,000 deadly rounds a minute upon the enemy below.</a:t>
            </a:r>
          </a:p>
          <a:p>
            <a:pPr algn="just"/>
            <a:r>
              <a:rPr lang="en-US" sz="800">
                <a:latin typeface="Times New Roman" pitchFamily="18" charset="0"/>
                <a:cs typeface="Times New Roman" pitchFamily="18" charset="0"/>
              </a:rPr>
              <a:t>     The Gunship concept was used in two very different roles. The first was to provide heavy firepower to ground forces engaged in combat in South Vietnam. This role went to the </a:t>
            </a:r>
            <a:r>
              <a:rPr lang="en-US" sz="800" i="1">
                <a:latin typeface="Times New Roman" pitchFamily="18" charset="0"/>
                <a:cs typeface="Times New Roman" pitchFamily="18" charset="0"/>
              </a:rPr>
              <a:t>Shadows</a:t>
            </a:r>
            <a:r>
              <a:rPr lang="en-US" sz="800">
                <a:latin typeface="Times New Roman" pitchFamily="18" charset="0"/>
                <a:cs typeface="Times New Roman" pitchFamily="18" charset="0"/>
              </a:rPr>
              <a:t> of the Air Force Reserve’s 71</a:t>
            </a:r>
            <a:r>
              <a:rPr lang="en-US" sz="800" baseline="30000">
                <a:latin typeface="Times New Roman" pitchFamily="18" charset="0"/>
                <a:cs typeface="Times New Roman" pitchFamily="18" charset="0"/>
              </a:rPr>
              <a:t>st</a:t>
            </a:r>
            <a:r>
              <a:rPr lang="en-US" sz="800">
                <a:latin typeface="Times New Roman" pitchFamily="18" charset="0"/>
                <a:cs typeface="Times New Roman" pitchFamily="18" charset="0"/>
              </a:rPr>
              <a:t> Special Operations Squadron who, in 1968, while flying their AC-119G gunships and becoming part of the 14 Special Operations Wing, took up the AC-47’s mission in South Vietnam: defending hamlets, providing fire support for ground troops, and flying close air support and escorting convoys. In 1969, the 71</a:t>
            </a:r>
            <a:r>
              <a:rPr lang="en-US" sz="800" baseline="30000">
                <a:latin typeface="Times New Roman" pitchFamily="18" charset="0"/>
                <a:cs typeface="Times New Roman" pitchFamily="18" charset="0"/>
              </a:rPr>
              <a:t>st</a:t>
            </a:r>
            <a:r>
              <a:rPr lang="en-US" sz="800">
                <a:latin typeface="Times New Roman" pitchFamily="18" charset="0"/>
                <a:cs typeface="Times New Roman" pitchFamily="18" charset="0"/>
              </a:rPr>
              <a:t> returned its flag to the United States leaving behind many of its personnel to form a new gunship squadron designated the 17</a:t>
            </a:r>
            <a:r>
              <a:rPr lang="en-US" sz="800" baseline="30000">
                <a:latin typeface="Times New Roman" pitchFamily="18" charset="0"/>
                <a:cs typeface="Times New Roman" pitchFamily="18" charset="0"/>
              </a:rPr>
              <a:t>th</a:t>
            </a:r>
            <a:r>
              <a:rPr lang="en-US" sz="800">
                <a:latin typeface="Times New Roman" pitchFamily="18" charset="0"/>
                <a:cs typeface="Times New Roman" pitchFamily="18" charset="0"/>
              </a:rPr>
              <a:t> SOS.</a:t>
            </a:r>
          </a:p>
          <a:p>
            <a:pPr algn="just"/>
            <a:r>
              <a:rPr lang="en-US" sz="800">
                <a:latin typeface="Times New Roman" pitchFamily="18" charset="0"/>
                <a:cs typeface="Times New Roman" pitchFamily="18" charset="0"/>
              </a:rPr>
              <a:t>     The AC-119K </a:t>
            </a:r>
            <a:r>
              <a:rPr lang="en-US" sz="800" i="1">
                <a:latin typeface="Times New Roman" pitchFamily="18" charset="0"/>
                <a:cs typeface="Times New Roman" pitchFamily="18" charset="0"/>
              </a:rPr>
              <a:t>Stingers</a:t>
            </a:r>
            <a:r>
              <a:rPr lang="en-US" sz="800">
                <a:latin typeface="Times New Roman" pitchFamily="18" charset="0"/>
                <a:cs typeface="Times New Roman" pitchFamily="18" charset="0"/>
              </a:rPr>
              <a:t> of the 18</a:t>
            </a:r>
            <a:r>
              <a:rPr lang="en-US" sz="800" baseline="30000">
                <a:latin typeface="Times New Roman" pitchFamily="18" charset="0"/>
                <a:cs typeface="Times New Roman" pitchFamily="18" charset="0"/>
              </a:rPr>
              <a:t>th</a:t>
            </a:r>
            <a:r>
              <a:rPr lang="en-US" sz="800">
                <a:latin typeface="Times New Roman" pitchFamily="18" charset="0"/>
                <a:cs typeface="Times New Roman" pitchFamily="18" charset="0"/>
              </a:rPr>
              <a:t> SOS were to interdict enemy logistics in Laos. In 1969, the K model, with the addition of two J85 jet engines, heavier armament (two 20mm guns in addition to the four 7.62 mini-guns), an improved fire control system, and forward looking infrared radar (FLIR), started earning its reputation as one of the most feared truck hunters on the Ho Chi Minh Trail.</a:t>
            </a:r>
          </a:p>
          <a:p>
            <a:pPr algn="just"/>
            <a:r>
              <a:rPr lang="en-US" sz="800">
                <a:latin typeface="Times New Roman" pitchFamily="18" charset="0"/>
                <a:cs typeface="Times New Roman" pitchFamily="18" charset="0"/>
              </a:rPr>
              <a:t>     Despite heavy antiaircraft and small arms fire, both the AC-119 gunships proved invaluable during the Vietnam War, and fortunately, suffered few losses. A fact directly attributed to the superb airmanship of the gunship crews and fighter escorts, and superb maintenance of their ground crews.</a:t>
            </a:r>
          </a:p>
          <a:p>
            <a:pPr algn="just"/>
            <a:r>
              <a:rPr lang="en-US" sz="800">
                <a:latin typeface="Times New Roman" pitchFamily="18" charset="0"/>
                <a:cs typeface="Times New Roman" pitchFamily="18" charset="0"/>
              </a:rPr>
              <a:t>     On September 30, 1971, the 14</a:t>
            </a:r>
            <a:r>
              <a:rPr lang="en-US" sz="800" baseline="30000">
                <a:latin typeface="Times New Roman" pitchFamily="18" charset="0"/>
                <a:cs typeface="Times New Roman" pitchFamily="18" charset="0"/>
              </a:rPr>
              <a:t>th</a:t>
            </a:r>
            <a:r>
              <a:rPr lang="en-US" sz="800">
                <a:latin typeface="Times New Roman" pitchFamily="18" charset="0"/>
                <a:cs typeface="Times New Roman" pitchFamily="18" charset="0"/>
              </a:rPr>
              <a:t> SOW was deactivated, and by 1973, the war wound down for the </a:t>
            </a:r>
            <a:r>
              <a:rPr lang="en-US" sz="800" i="1">
                <a:latin typeface="Times New Roman" pitchFamily="18" charset="0"/>
                <a:cs typeface="Times New Roman" pitchFamily="18" charset="0"/>
              </a:rPr>
              <a:t>Shadow</a:t>
            </a:r>
            <a:r>
              <a:rPr lang="en-US" sz="800">
                <a:latin typeface="Times New Roman" pitchFamily="18" charset="0"/>
                <a:cs typeface="Times New Roman" pitchFamily="18" charset="0"/>
              </a:rPr>
              <a:t> and</a:t>
            </a:r>
            <a:r>
              <a:rPr lang="en-US" sz="800" i="1">
                <a:latin typeface="Times New Roman" pitchFamily="18" charset="0"/>
                <a:cs typeface="Times New Roman" pitchFamily="18" charset="0"/>
              </a:rPr>
              <a:t> Stinger</a:t>
            </a:r>
            <a:r>
              <a:rPr lang="en-US" sz="800">
                <a:latin typeface="Times New Roman" pitchFamily="18" charset="0"/>
                <a:cs typeface="Times New Roman" pitchFamily="18" charset="0"/>
              </a:rPr>
              <a:t> squadrons. The AC-119 gunships would fight no more.</a:t>
            </a:r>
          </a:p>
          <a:p>
            <a:pPr algn="just"/>
            <a:r>
              <a:rPr lang="en-US" sz="800">
                <a:latin typeface="Times New Roman" pitchFamily="18" charset="0"/>
                <a:cs typeface="Times New Roman" pitchFamily="18" charset="0"/>
              </a:rPr>
              <a:t>     The </a:t>
            </a:r>
            <a:r>
              <a:rPr lang="en-US" sz="800" i="1">
                <a:latin typeface="Times New Roman" pitchFamily="18" charset="0"/>
                <a:cs typeface="Times New Roman" pitchFamily="18" charset="0"/>
              </a:rPr>
              <a:t>Shadows </a:t>
            </a:r>
            <a:r>
              <a:rPr lang="en-US" sz="800">
                <a:latin typeface="Times New Roman" pitchFamily="18" charset="0"/>
                <a:cs typeface="Times New Roman" pitchFamily="18" charset="0"/>
              </a:rPr>
              <a:t>and </a:t>
            </a:r>
            <a:r>
              <a:rPr lang="en-US" sz="800" i="1">
                <a:latin typeface="Times New Roman" pitchFamily="18" charset="0"/>
                <a:cs typeface="Times New Roman" pitchFamily="18" charset="0"/>
              </a:rPr>
              <a:t>Stingers</a:t>
            </a:r>
            <a:r>
              <a:rPr lang="en-US" sz="800">
                <a:latin typeface="Times New Roman" pitchFamily="18" charset="0"/>
                <a:cs typeface="Times New Roman" pitchFamily="18" charset="0"/>
              </a:rPr>
              <a:t> had been a very effective fighting force for the short time they were involved in the Vietnam War. The tremendous advances in technology from those pioneering efforts with the AC-47 nearly 50 years ago made possible the United States Air Force’s successful AC-119 gunship program. Continued advancements have led to the USAF’s present day ultra-sophisticated AC-130 gunship fleet.</a:t>
            </a:r>
          </a:p>
          <a:p>
            <a:pPr algn="just"/>
            <a:r>
              <a:rPr lang="en-US" sz="800">
                <a:latin typeface="Times New Roman" pitchFamily="18" charset="0"/>
                <a:cs typeface="Times New Roman" pitchFamily="18" charset="0"/>
              </a:rPr>
              <a:t>     For all these unquestionable improvements, however, technical advances can never replace the qualitative link that binds today’s gunship crews, maintenance and support personnel, with those of the legendary </a:t>
            </a:r>
            <a:r>
              <a:rPr lang="en-US" sz="800" i="1">
                <a:latin typeface="Times New Roman" pitchFamily="18" charset="0"/>
                <a:cs typeface="Times New Roman" pitchFamily="18" charset="0"/>
              </a:rPr>
              <a:t>Shadow</a:t>
            </a:r>
            <a:r>
              <a:rPr lang="en-US" sz="800">
                <a:latin typeface="Times New Roman" pitchFamily="18" charset="0"/>
                <a:cs typeface="Times New Roman" pitchFamily="18" charset="0"/>
              </a:rPr>
              <a:t> and </a:t>
            </a:r>
            <a:r>
              <a:rPr lang="en-US" sz="800" i="1">
                <a:latin typeface="Times New Roman" pitchFamily="18" charset="0"/>
                <a:cs typeface="Times New Roman" pitchFamily="18" charset="0"/>
              </a:rPr>
              <a:t>Stinger </a:t>
            </a:r>
            <a:r>
              <a:rPr lang="en-US" sz="800">
                <a:latin typeface="Times New Roman" pitchFamily="18" charset="0"/>
                <a:cs typeface="Times New Roman" pitchFamily="18" charset="0"/>
              </a:rPr>
              <a:t>Dragonships that once roared as they spat streams of fire from the night skies over Indochina.</a:t>
            </a:r>
            <a:endParaRPr lang="en-US" sz="800">
              <a:latin typeface="Calibri" pitchFamily="34" charset="0"/>
            </a:endParaRPr>
          </a:p>
        </p:txBody>
      </p:sp>
      <p:pic>
        <p:nvPicPr>
          <p:cNvPr id="2056" name="Picture 11" descr="71stpatch.jpg"/>
          <p:cNvPicPr>
            <a:picLocks noChangeAspect="1"/>
          </p:cNvPicPr>
          <p:nvPr/>
        </p:nvPicPr>
        <p:blipFill>
          <a:blip r:embed="rId4" cstate="print"/>
          <a:srcRect/>
          <a:stretch>
            <a:fillRect/>
          </a:stretch>
        </p:blipFill>
        <p:spPr bwMode="auto">
          <a:xfrm>
            <a:off x="4953000" y="2154238"/>
            <a:ext cx="1143000" cy="1130300"/>
          </a:xfrm>
          <a:prstGeom prst="rect">
            <a:avLst/>
          </a:prstGeom>
          <a:noFill/>
          <a:ln w="9525">
            <a:noFill/>
            <a:miter lim="800000"/>
            <a:headEnd/>
            <a:tailEnd/>
          </a:ln>
        </p:spPr>
      </p:pic>
      <p:pic>
        <p:nvPicPr>
          <p:cNvPr id="2057" name="Picture 12" descr="shadowptch.jpg"/>
          <p:cNvPicPr>
            <a:picLocks noChangeAspect="1"/>
          </p:cNvPicPr>
          <p:nvPr/>
        </p:nvPicPr>
        <p:blipFill>
          <a:blip r:embed="rId5" cstate="print"/>
          <a:srcRect/>
          <a:stretch>
            <a:fillRect/>
          </a:stretch>
        </p:blipFill>
        <p:spPr bwMode="auto">
          <a:xfrm>
            <a:off x="6210300" y="2133600"/>
            <a:ext cx="1219200" cy="1171575"/>
          </a:xfrm>
          <a:prstGeom prst="rect">
            <a:avLst/>
          </a:prstGeom>
          <a:noFill/>
          <a:ln w="9525">
            <a:noFill/>
            <a:miter lim="800000"/>
            <a:headEnd/>
            <a:tailEnd/>
          </a:ln>
        </p:spPr>
      </p:pic>
      <p:pic>
        <p:nvPicPr>
          <p:cNvPr id="2058" name="Picture 13" descr="stingerptch.jpg"/>
          <p:cNvPicPr>
            <a:picLocks noChangeAspect="1"/>
          </p:cNvPicPr>
          <p:nvPr/>
        </p:nvPicPr>
        <p:blipFill>
          <a:blip r:embed="rId6" cstate="print"/>
          <a:srcRect/>
          <a:stretch>
            <a:fillRect/>
          </a:stretch>
        </p:blipFill>
        <p:spPr bwMode="auto">
          <a:xfrm>
            <a:off x="7543800" y="2133600"/>
            <a:ext cx="1122363" cy="1171575"/>
          </a:xfrm>
          <a:prstGeom prst="rect">
            <a:avLst/>
          </a:prstGeom>
          <a:noFill/>
          <a:ln w="9525">
            <a:noFill/>
            <a:miter lim="800000"/>
            <a:headEnd/>
            <a:tailEnd/>
          </a:ln>
        </p:spPr>
      </p:pic>
      <p:pic>
        <p:nvPicPr>
          <p:cNvPr id="2059" name="Picture 14" descr="AC-119G Shadow Gunship72dpi.jpg"/>
          <p:cNvPicPr>
            <a:picLocks noChangeAspect="1"/>
          </p:cNvPicPr>
          <p:nvPr/>
        </p:nvPicPr>
        <p:blipFill>
          <a:blip r:embed="rId7" cstate="print"/>
          <a:srcRect/>
          <a:stretch>
            <a:fillRect/>
          </a:stretch>
        </p:blipFill>
        <p:spPr bwMode="auto">
          <a:xfrm>
            <a:off x="228600" y="5257800"/>
            <a:ext cx="1981200" cy="1320800"/>
          </a:xfrm>
          <a:prstGeom prst="rect">
            <a:avLst/>
          </a:prstGeom>
          <a:noFill/>
          <a:ln w="9525">
            <a:noFill/>
            <a:miter lim="800000"/>
            <a:headEnd/>
            <a:tailEnd/>
          </a:ln>
        </p:spPr>
      </p:pic>
      <p:pic>
        <p:nvPicPr>
          <p:cNvPr id="2060" name="Picture 15" descr="AC-119K Stinger Gunship72dpi.jpg"/>
          <p:cNvPicPr>
            <a:picLocks noChangeAspect="1"/>
          </p:cNvPicPr>
          <p:nvPr/>
        </p:nvPicPr>
        <p:blipFill>
          <a:blip r:embed="rId8" cstate="print"/>
          <a:srcRect/>
          <a:stretch>
            <a:fillRect/>
          </a:stretch>
        </p:blipFill>
        <p:spPr bwMode="auto">
          <a:xfrm>
            <a:off x="2362200" y="5257800"/>
            <a:ext cx="1978025" cy="1322388"/>
          </a:xfrm>
          <a:prstGeom prst="rect">
            <a:avLst/>
          </a:prstGeom>
          <a:noFill/>
          <a:ln w="9525">
            <a:noFill/>
            <a:miter lim="800000"/>
            <a:headEnd/>
            <a:tailEnd/>
          </a:ln>
        </p:spPr>
      </p:pic>
      <p:pic>
        <p:nvPicPr>
          <p:cNvPr id="2062" name="Picture 4" descr="E:\1Working\1 AC-119 Gunship\0b Reunion 2017 - Dayton\Memorial Service\cropped NMUSAF AC-119 Memorial Bench Installed 9-23-2016 Front..jpg"/>
          <p:cNvPicPr>
            <a:picLocks noChangeAspect="1" noChangeArrowheads="1"/>
          </p:cNvPicPr>
          <p:nvPr/>
        </p:nvPicPr>
        <p:blipFill>
          <a:blip r:embed="rId9" cstate="print"/>
          <a:srcRect t="34077" b="12373"/>
          <a:stretch>
            <a:fillRect/>
          </a:stretch>
        </p:blipFill>
        <p:spPr bwMode="auto">
          <a:xfrm>
            <a:off x="4800600" y="5638800"/>
            <a:ext cx="1905000" cy="901700"/>
          </a:xfrm>
          <a:prstGeom prst="rect">
            <a:avLst/>
          </a:prstGeom>
          <a:noFill/>
          <a:ln w="9525">
            <a:noFill/>
            <a:miter lim="800000"/>
            <a:headEnd/>
            <a:tailEnd/>
          </a:ln>
        </p:spPr>
      </p:pic>
      <p:pic>
        <p:nvPicPr>
          <p:cNvPr id="2063" name="Picture 6" descr="E:\1Working\1 AC-119 Gunship\0b Reunion 2017 - Dayton\Memorial Service\cropped NMUSAF AC-119 Memorial Bench Installed 9-23-2016 Back..jpg"/>
          <p:cNvPicPr>
            <a:picLocks noChangeAspect="1" noChangeArrowheads="1"/>
          </p:cNvPicPr>
          <p:nvPr/>
        </p:nvPicPr>
        <p:blipFill>
          <a:blip r:embed="rId10" cstate="print"/>
          <a:srcRect/>
          <a:stretch>
            <a:fillRect/>
          </a:stretch>
        </p:blipFill>
        <p:spPr bwMode="auto">
          <a:xfrm>
            <a:off x="6934200" y="5638800"/>
            <a:ext cx="1930400" cy="9144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4572000" y="0"/>
            <a:ext cx="0" cy="6858000"/>
          </a:xfrm>
          <a:prstGeom prst="line">
            <a:avLst/>
          </a:prstGeom>
        </p:spPr>
        <p:style>
          <a:lnRef idx="1">
            <a:schemeClr val="accent1"/>
          </a:lnRef>
          <a:fillRef idx="0">
            <a:schemeClr val="accent1"/>
          </a:fillRef>
          <a:effectRef idx="0">
            <a:schemeClr val="accent1"/>
          </a:effectRef>
          <a:fontRef idx="minor">
            <a:schemeClr val="tx1"/>
          </a:fontRef>
        </p:style>
      </p:cxnSp>
      <p:pic>
        <p:nvPicPr>
          <p:cNvPr id="3075" name="Picture 16" descr="Brothers Sharp bw photo rotated.tif"/>
          <p:cNvPicPr>
            <a:picLocks noChangeAspect="1"/>
          </p:cNvPicPr>
          <p:nvPr/>
        </p:nvPicPr>
        <p:blipFill>
          <a:blip r:embed="rId3" cstate="print"/>
          <a:srcRect/>
          <a:stretch>
            <a:fillRect/>
          </a:stretch>
        </p:blipFill>
        <p:spPr bwMode="auto">
          <a:xfrm>
            <a:off x="1600200" y="5486400"/>
            <a:ext cx="1377950" cy="944563"/>
          </a:xfrm>
          <a:prstGeom prst="rect">
            <a:avLst/>
          </a:prstGeom>
          <a:noFill/>
          <a:ln w="9525">
            <a:noFill/>
            <a:miter lim="800000"/>
            <a:headEnd/>
            <a:tailEnd/>
          </a:ln>
        </p:spPr>
      </p:pic>
      <p:sp>
        <p:nvSpPr>
          <p:cNvPr id="3076" name="TextBox 17"/>
          <p:cNvSpPr txBox="1">
            <a:spLocks noChangeArrowheads="1"/>
          </p:cNvSpPr>
          <p:nvPr/>
        </p:nvSpPr>
        <p:spPr bwMode="auto">
          <a:xfrm>
            <a:off x="4876800" y="1600200"/>
            <a:ext cx="3886200" cy="5170646"/>
          </a:xfrm>
          <a:prstGeom prst="rect">
            <a:avLst/>
          </a:prstGeom>
          <a:noFill/>
          <a:ln w="19050" cmpd="dbl">
            <a:solidFill>
              <a:schemeClr val="tx1"/>
            </a:solidFill>
            <a:miter lim="800000"/>
            <a:headEnd/>
            <a:tailEnd/>
          </a:ln>
        </p:spPr>
        <p:txBody>
          <a:bodyPr>
            <a:spAutoFit/>
          </a:bodyPr>
          <a:lstStyle/>
          <a:p>
            <a:pPr algn="ctr"/>
            <a:r>
              <a:rPr lang="en-US" sz="1000" b="1" dirty="0">
                <a:latin typeface="Arial Black" pitchFamily="34" charset="0"/>
                <a:cs typeface="Times New Roman" pitchFamily="18" charset="0"/>
              </a:rPr>
              <a:t>James A. Russell (</a:t>
            </a:r>
            <a:r>
              <a:rPr lang="en-US" sz="1000" b="1" dirty="0" err="1">
                <a:latin typeface="Arial Black" pitchFamily="34" charset="0"/>
                <a:cs typeface="Times New Roman" pitchFamily="18" charset="0"/>
              </a:rPr>
              <a:t>LtCol</a:t>
            </a:r>
            <a:r>
              <a:rPr lang="en-US" sz="1000" b="1" dirty="0">
                <a:latin typeface="Arial Black" pitchFamily="34" charset="0"/>
                <a:cs typeface="Times New Roman" pitchFamily="18" charset="0"/>
              </a:rPr>
              <a:t>, USAF, Ret.)</a:t>
            </a:r>
          </a:p>
          <a:p>
            <a:pPr algn="just"/>
            <a:r>
              <a:rPr lang="en-US" sz="1000" dirty="0">
                <a:latin typeface="Times New Roman" pitchFamily="18" charset="0"/>
                <a:cs typeface="Times New Roman" pitchFamily="18" charset="0"/>
              </a:rPr>
              <a:t>Jim Russell was born and raised in Weymouth, Massachusetts. He received a Bachelor of Fine Arts in Product Design from the Massachusetts College of Art (1964). Jim joined the Air Force upon graduation and attended Officer Training School in San Antonio Texas. He completed Navigator Training at Waco AFB, Texas. After receiving his wings, he completed the Instructor Training Program at Randolph AFB, Texas and went directly to Mather AFB, California as a Navigation Instructor. After three years at Mather, he was assigned to Lockbourne AFB, Ohio and the AC-119 Gunship program. Jim deployed a couple of weeks before the first wave from Lockbourne arrived in Viet Nam in November 1969. He escorted a pallet of classified material to </a:t>
            </a:r>
            <a:r>
              <a:rPr lang="en-US" sz="1000" dirty="0" err="1">
                <a:latin typeface="Times New Roman" pitchFamily="18" charset="0"/>
                <a:cs typeface="Times New Roman" pitchFamily="18" charset="0"/>
              </a:rPr>
              <a:t>Phan</a:t>
            </a:r>
            <a:r>
              <a:rPr lang="en-US" sz="1000" dirty="0">
                <a:latin typeface="Times New Roman" pitchFamily="18" charset="0"/>
                <a:cs typeface="Times New Roman" pitchFamily="18" charset="0"/>
              </a:rPr>
              <a:t> Rang. While in Southeast Asia, he flew out of </a:t>
            </a:r>
            <a:r>
              <a:rPr lang="en-US" sz="1000" dirty="0" err="1">
                <a:latin typeface="Times New Roman" pitchFamily="18" charset="0"/>
                <a:cs typeface="Times New Roman" pitchFamily="18" charset="0"/>
              </a:rPr>
              <a:t>Phan</a:t>
            </a:r>
            <a:r>
              <a:rPr lang="en-US" sz="1000" dirty="0">
                <a:latin typeface="Times New Roman" pitchFamily="18" charset="0"/>
                <a:cs typeface="Times New Roman" pitchFamily="18" charset="0"/>
              </a:rPr>
              <a:t> Rang, </a:t>
            </a:r>
            <a:r>
              <a:rPr lang="en-US" sz="1000" dirty="0" err="1">
                <a:latin typeface="Times New Roman" pitchFamily="18" charset="0"/>
                <a:cs typeface="Times New Roman" pitchFamily="18" charset="0"/>
              </a:rPr>
              <a:t>Phu</a:t>
            </a:r>
            <a:r>
              <a:rPr lang="en-US" sz="1000" dirty="0">
                <a:latin typeface="Times New Roman" pitchFamily="18" charset="0"/>
                <a:cs typeface="Times New Roman" pitchFamily="18" charset="0"/>
              </a:rPr>
              <a:t> Cat and </a:t>
            </a:r>
            <a:r>
              <a:rPr lang="en-US" sz="1000" dirty="0" err="1">
                <a:latin typeface="Times New Roman" pitchFamily="18" charset="0"/>
                <a:cs typeface="Times New Roman" pitchFamily="18" charset="0"/>
              </a:rPr>
              <a:t>Udorn</a:t>
            </a:r>
            <a:r>
              <a:rPr lang="en-US" sz="1000" dirty="0">
                <a:latin typeface="Times New Roman" pitchFamily="18" charset="0"/>
                <a:cs typeface="Times New Roman" pitchFamily="18" charset="0"/>
              </a:rPr>
              <a:t> as a FLIR on Al </a:t>
            </a:r>
            <a:r>
              <a:rPr lang="en-US" sz="1000" dirty="0" err="1">
                <a:latin typeface="Times New Roman" pitchFamily="18" charset="0"/>
                <a:cs typeface="Times New Roman" pitchFamily="18" charset="0"/>
              </a:rPr>
              <a:t>Milacek’s</a:t>
            </a:r>
            <a:r>
              <a:rPr lang="en-US" sz="1000" dirty="0">
                <a:latin typeface="Times New Roman" pitchFamily="18" charset="0"/>
                <a:cs typeface="Times New Roman" pitchFamily="18" charset="0"/>
              </a:rPr>
              <a:t> crew and was on the flight that won the Air Force’s Mackay Trophy in 1970. After Vietnam, Jim received a concurrent overseas assignment to Yokota Air Base, Japan with the 556th Reconnaissance Squadron. He flew classified combat missions from Japan, Korea and Vietnam. The Recon squadron was disbanded a year later and he was reassigned to Pope AFB, North Carolina as a Navigator instructor on the C-130 aircraft equipped with the Adverse Weather Aerial Delivery System. While at Pope, Jim deployed to Vietnam on two 4-month rotations as his squadron conducted airdrop missions in Vietnam and Cambodia. Including his Gunship experience, he flew more than 250 combat missions; accumulating over 900 combat hours. Jim also served a tour at HQ MAC and served on a Joint Services Study Group under the Assistant Secretary of Defense for Manpower, Reserve Affairs and Logistics. He completed his career as Commander of AFROTC Detachments at the University of Wisconsin, Superior and the University of Minnesota, Duluth. He retired to Columbus, Ohio, became Mr. Mom, and helped raise their two children as his wife Ann pursued her career as Director of Communications and Director of Planned Giving at Trinity Lutheran Seminary.</a:t>
            </a:r>
          </a:p>
        </p:txBody>
      </p:sp>
      <p:sp>
        <p:nvSpPr>
          <p:cNvPr id="20" name="TextBox 19"/>
          <p:cNvSpPr txBox="1"/>
          <p:nvPr/>
        </p:nvSpPr>
        <p:spPr>
          <a:xfrm>
            <a:off x="304800" y="685800"/>
            <a:ext cx="4114800" cy="4821238"/>
          </a:xfrm>
          <a:prstGeom prst="rect">
            <a:avLst/>
          </a:prstGeom>
          <a:noFill/>
        </p:spPr>
        <p:txBody>
          <a:bodyPr>
            <a:spAutoFit/>
          </a:bodyPr>
          <a:lstStyle/>
          <a:p>
            <a:pPr algn="ctr" fontAlgn="auto">
              <a:spcBef>
                <a:spcPts val="0"/>
              </a:spcBef>
              <a:spcAft>
                <a:spcPts val="0"/>
              </a:spcAft>
              <a:defRPr/>
            </a:pPr>
            <a:r>
              <a:rPr lang="en-US" sz="2000" b="1" i="1" u="sng" dirty="0">
                <a:latin typeface="Times New Roman" pitchFamily="18" charset="0"/>
                <a:cs typeface="Times New Roman" pitchFamily="18" charset="0"/>
              </a:rPr>
              <a:t>Banquet Program</a:t>
            </a:r>
          </a:p>
          <a:p>
            <a:pPr fontAlgn="auto">
              <a:spcBef>
                <a:spcPts val="0"/>
              </a:spcBef>
              <a:spcAft>
                <a:spcPts val="0"/>
              </a:spcAft>
              <a:defRPr/>
            </a:pPr>
            <a:endParaRPr lang="en-US" sz="1400" b="1" dirty="0">
              <a:latin typeface="Times New Roman" pitchFamily="18" charset="0"/>
              <a:cs typeface="Times New Roman" pitchFamily="18" charset="0"/>
            </a:endParaRPr>
          </a:p>
          <a:p>
            <a:pPr fontAlgn="auto">
              <a:spcBef>
                <a:spcPts val="0"/>
              </a:spcBef>
              <a:spcAft>
                <a:spcPts val="0"/>
              </a:spcAft>
              <a:buFont typeface="Arial" pitchFamily="34" charset="0"/>
              <a:buChar char="•"/>
              <a:defRPr/>
            </a:pPr>
            <a:r>
              <a:rPr lang="en-US" sz="16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1820</a:t>
            </a:r>
            <a:r>
              <a:rPr lang="en-US" sz="2000" b="1" dirty="0">
                <a:latin typeface="Times New Roman" pitchFamily="18" charset="0"/>
                <a:cs typeface="Times New Roman" pitchFamily="18" charset="0"/>
              </a:rPr>
              <a:t> - Call to seats</a:t>
            </a:r>
          </a:p>
          <a:p>
            <a:pPr fontAlgn="auto">
              <a:spcBef>
                <a:spcPts val="0"/>
              </a:spcBef>
              <a:spcAft>
                <a:spcPts val="0"/>
              </a:spcAft>
              <a:buFont typeface="Arial" pitchFamily="34" charset="0"/>
              <a:buChar char="•"/>
              <a:defRPr/>
            </a:pPr>
            <a:r>
              <a:rPr lang="en-US" sz="2000" b="1" dirty="0">
                <a:solidFill>
                  <a:srgbClr val="FF0000"/>
                </a:solidFill>
                <a:latin typeface="Times New Roman" pitchFamily="18" charset="0"/>
                <a:cs typeface="Times New Roman" pitchFamily="18" charset="0"/>
              </a:rPr>
              <a:t>  1830 </a:t>
            </a:r>
            <a:r>
              <a:rPr lang="en-US" sz="2000" b="1" dirty="0">
                <a:latin typeface="Times New Roman" pitchFamily="18" charset="0"/>
                <a:cs typeface="Times New Roman" pitchFamily="18" charset="0"/>
              </a:rPr>
              <a:t>-</a:t>
            </a:r>
            <a:r>
              <a:rPr lang="en-US" sz="2000" b="1" dirty="0">
                <a:solidFill>
                  <a:srgbClr val="FF0000"/>
                </a:solidFill>
                <a:latin typeface="Times New Roman" pitchFamily="18" charset="0"/>
                <a:cs typeface="Times New Roman" pitchFamily="18" charset="0"/>
              </a:rPr>
              <a:t> </a:t>
            </a:r>
            <a:r>
              <a:rPr lang="en-US" sz="2000" b="1" dirty="0">
                <a:latin typeface="Times New Roman" pitchFamily="18" charset="0"/>
                <a:cs typeface="Times New Roman" pitchFamily="18" charset="0"/>
              </a:rPr>
              <a:t>Posting of colors</a:t>
            </a:r>
          </a:p>
          <a:p>
            <a:pPr marL="227013" lvl="1" fontAlgn="auto">
              <a:spcBef>
                <a:spcPts val="0"/>
              </a:spcBef>
              <a:spcAft>
                <a:spcPts val="0"/>
              </a:spcAft>
              <a:buFont typeface="Arial" pitchFamily="34" charset="0"/>
              <a:buChar char="•"/>
              <a:defRPr/>
            </a:pPr>
            <a:r>
              <a:rPr lang="en-US" sz="2000" b="1" dirty="0">
                <a:latin typeface="Times New Roman" pitchFamily="18" charset="0"/>
                <a:cs typeface="Times New Roman" pitchFamily="18" charset="0"/>
              </a:rPr>
              <a:t> Pledge of Allegiance</a:t>
            </a:r>
          </a:p>
          <a:p>
            <a:pPr marL="227013" lvl="1" fontAlgn="auto">
              <a:spcBef>
                <a:spcPts val="0"/>
              </a:spcBef>
              <a:spcAft>
                <a:spcPts val="0"/>
              </a:spcAft>
              <a:buFont typeface="Arial" pitchFamily="34" charset="0"/>
              <a:buChar char="•"/>
              <a:defRPr/>
            </a:pPr>
            <a:r>
              <a:rPr lang="en-US" sz="2000" b="1" dirty="0">
                <a:latin typeface="Times New Roman" pitchFamily="18" charset="0"/>
                <a:cs typeface="Times New Roman" pitchFamily="18" charset="0"/>
              </a:rPr>
              <a:t> POW/MIA</a:t>
            </a:r>
          </a:p>
          <a:p>
            <a:pPr marL="227013" lvl="1" fontAlgn="auto">
              <a:spcBef>
                <a:spcPts val="0"/>
              </a:spcBef>
              <a:spcAft>
                <a:spcPts val="0"/>
              </a:spcAft>
              <a:buFont typeface="Arial" pitchFamily="34" charset="0"/>
              <a:buChar char="•"/>
              <a:defRPr/>
            </a:pPr>
            <a:r>
              <a:rPr lang="en-US" sz="2000" b="1" dirty="0">
                <a:latin typeface="Times New Roman" pitchFamily="18" charset="0"/>
                <a:cs typeface="Times New Roman" pitchFamily="18" charset="0"/>
              </a:rPr>
              <a:t> Invocation</a:t>
            </a:r>
          </a:p>
          <a:p>
            <a:pPr marL="227013" lvl="1" fontAlgn="auto">
              <a:spcBef>
                <a:spcPts val="0"/>
              </a:spcBef>
              <a:spcAft>
                <a:spcPts val="0"/>
              </a:spcAft>
              <a:buFont typeface="Arial" pitchFamily="34" charset="0"/>
              <a:buChar char="•"/>
              <a:defRPr/>
            </a:pPr>
            <a:r>
              <a:rPr lang="en-US" sz="2000" b="1" dirty="0">
                <a:latin typeface="Times New Roman" pitchFamily="18" charset="0"/>
                <a:cs typeface="Times New Roman" pitchFamily="18" charset="0"/>
              </a:rPr>
              <a:t> Dinner</a:t>
            </a:r>
          </a:p>
          <a:p>
            <a:pPr marL="0" lvl="1" fontAlgn="auto">
              <a:spcBef>
                <a:spcPts val="0"/>
              </a:spcBef>
              <a:spcAft>
                <a:spcPts val="0"/>
              </a:spcAft>
              <a:buFont typeface="Arial" pitchFamily="34" charset="0"/>
              <a:buChar char="•"/>
              <a:defRPr/>
            </a:pPr>
            <a:r>
              <a:rPr lang="en-US" sz="2000" b="1" dirty="0">
                <a:solidFill>
                  <a:srgbClr val="FF0000"/>
                </a:solidFill>
                <a:latin typeface="Times New Roman" pitchFamily="18" charset="0"/>
                <a:cs typeface="Times New Roman" pitchFamily="18" charset="0"/>
              </a:rPr>
              <a:t>  1925 </a:t>
            </a:r>
            <a:r>
              <a:rPr lang="en-US" sz="2000" b="1" dirty="0">
                <a:latin typeface="Times New Roman" pitchFamily="18" charset="0"/>
                <a:cs typeface="Times New Roman" pitchFamily="18" charset="0"/>
              </a:rPr>
              <a:t>- Break</a:t>
            </a:r>
          </a:p>
          <a:p>
            <a:pPr marL="0" lvl="1" fontAlgn="auto">
              <a:spcBef>
                <a:spcPts val="0"/>
              </a:spcBef>
              <a:spcAft>
                <a:spcPts val="0"/>
              </a:spcAft>
              <a:buFont typeface="Arial" pitchFamily="34" charset="0"/>
              <a:buChar char="•"/>
              <a:defRPr/>
            </a:pPr>
            <a:r>
              <a:rPr lang="en-US" sz="2000" b="1" dirty="0">
                <a:solidFill>
                  <a:srgbClr val="FF0000"/>
                </a:solidFill>
                <a:latin typeface="Times New Roman" pitchFamily="18" charset="0"/>
                <a:cs typeface="Times New Roman" pitchFamily="18" charset="0"/>
              </a:rPr>
              <a:t>  1935</a:t>
            </a:r>
            <a:r>
              <a:rPr lang="en-US" sz="2000" b="1" dirty="0">
                <a:latin typeface="Times New Roman" pitchFamily="18" charset="0"/>
                <a:cs typeface="Times New Roman" pitchFamily="18" charset="0"/>
              </a:rPr>
              <a:t>-  Air Force Ensemble</a:t>
            </a:r>
          </a:p>
          <a:p>
            <a:pPr marL="0" lvl="1" fontAlgn="auto">
              <a:spcBef>
                <a:spcPts val="0"/>
              </a:spcBef>
              <a:spcAft>
                <a:spcPts val="0"/>
              </a:spcAft>
              <a:buFont typeface="Arial" pitchFamily="34" charset="0"/>
              <a:buChar char="•"/>
              <a:tabLst>
                <a:tab pos="914400" algn="l"/>
              </a:tabLst>
              <a:defRPr/>
            </a:pPr>
            <a:r>
              <a:rPr lang="en-US" sz="2000" b="1" dirty="0">
                <a:solidFill>
                  <a:srgbClr val="FF0000"/>
                </a:solidFill>
                <a:latin typeface="Times New Roman" pitchFamily="18" charset="0"/>
                <a:cs typeface="Times New Roman" pitchFamily="18" charset="0"/>
              </a:rPr>
              <a:t>  2000 </a:t>
            </a:r>
            <a:r>
              <a:rPr lang="en-US" sz="2000" b="1"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b="1" dirty="0">
                <a:latin typeface="Times New Roman" pitchFamily="18" charset="0"/>
                <a:cs typeface="Times New Roman" pitchFamily="18" charset="0"/>
              </a:rPr>
              <a:t>Honorary Membership 	Presentation</a:t>
            </a:r>
          </a:p>
          <a:p>
            <a:pPr fontAlgn="auto">
              <a:spcBef>
                <a:spcPts val="0"/>
              </a:spcBef>
              <a:spcAft>
                <a:spcPts val="0"/>
              </a:spcAft>
              <a:buFont typeface="Arial" pitchFamily="34" charset="0"/>
              <a:buChar char="•"/>
              <a:defRPr/>
            </a:pPr>
            <a:r>
              <a:rPr lang="en-US" sz="2000" b="1" dirty="0">
                <a:solidFill>
                  <a:srgbClr val="FF0000"/>
                </a:solidFill>
                <a:latin typeface="Times New Roman" pitchFamily="18" charset="0"/>
                <a:cs typeface="Times New Roman" pitchFamily="18" charset="0"/>
              </a:rPr>
              <a:t>  2015</a:t>
            </a:r>
            <a:r>
              <a:rPr lang="en-US" sz="2000" b="1" dirty="0">
                <a:latin typeface="Times New Roman" pitchFamily="18" charset="0"/>
                <a:cs typeface="Times New Roman" pitchFamily="18" charset="0"/>
              </a:rPr>
              <a:t> - Keynote Speaker</a:t>
            </a:r>
          </a:p>
          <a:p>
            <a:pPr fontAlgn="auto">
              <a:lnSpc>
                <a:spcPts val="1600"/>
              </a:lnSpc>
              <a:spcBef>
                <a:spcPts val="0"/>
              </a:spcBef>
              <a:spcAft>
                <a:spcPts val="0"/>
              </a:spcAft>
              <a:defRPr/>
            </a:pPr>
            <a:r>
              <a:rPr lang="en-US" sz="2000" b="1" dirty="0">
                <a:latin typeface="Times New Roman" pitchFamily="18" charset="0"/>
                <a:cs typeface="Times New Roman" pitchFamily="18" charset="0"/>
              </a:rPr>
              <a:t>                </a:t>
            </a:r>
            <a:r>
              <a:rPr lang="en-US" sz="1600" b="1" i="1" dirty="0">
                <a:latin typeface="Times New Roman" pitchFamily="18" charset="0"/>
                <a:cs typeface="Times New Roman" pitchFamily="18" charset="0"/>
              </a:rPr>
              <a:t>James A. Russell </a:t>
            </a:r>
            <a:r>
              <a:rPr lang="en-US" sz="1200" b="1" i="1" dirty="0">
                <a:latin typeface="Times New Roman" pitchFamily="18" charset="0"/>
                <a:cs typeface="Times New Roman" pitchFamily="18" charset="0"/>
              </a:rPr>
              <a:t>(</a:t>
            </a:r>
            <a:r>
              <a:rPr lang="en-US" sz="1200" b="1" i="1" dirty="0" err="1">
                <a:latin typeface="Times New Roman" pitchFamily="18" charset="0"/>
                <a:cs typeface="Times New Roman" pitchFamily="18" charset="0"/>
              </a:rPr>
              <a:t>LtCol</a:t>
            </a:r>
            <a:r>
              <a:rPr lang="en-US" sz="1200" b="1" i="1" dirty="0">
                <a:latin typeface="Times New Roman" pitchFamily="18" charset="0"/>
                <a:cs typeface="Times New Roman" pitchFamily="18" charset="0"/>
              </a:rPr>
              <a:t>, USAF, Ret.)</a:t>
            </a:r>
            <a:r>
              <a:rPr lang="en-US" b="1" i="1" dirty="0">
                <a:latin typeface="Times New Roman" pitchFamily="18" charset="0"/>
                <a:cs typeface="Times New Roman" pitchFamily="18" charset="0"/>
              </a:rPr>
              <a:t>  </a:t>
            </a:r>
          </a:p>
          <a:p>
            <a:pPr fontAlgn="auto">
              <a:spcBef>
                <a:spcPts val="0"/>
              </a:spcBef>
              <a:spcAft>
                <a:spcPts val="0"/>
              </a:spcAft>
              <a:buFont typeface="Arial" pitchFamily="34" charset="0"/>
              <a:buChar char="•"/>
              <a:defRPr/>
            </a:pPr>
            <a:r>
              <a:rPr lang="en-US" sz="2000" b="1" dirty="0">
                <a:solidFill>
                  <a:srgbClr val="FF0000"/>
                </a:solidFill>
                <a:latin typeface="Times New Roman" pitchFamily="18" charset="0"/>
                <a:cs typeface="Times New Roman" pitchFamily="18" charset="0"/>
              </a:rPr>
              <a:t>  2100</a:t>
            </a:r>
            <a:r>
              <a:rPr lang="en-US" sz="2000" b="1" dirty="0">
                <a:latin typeface="Times New Roman" pitchFamily="18" charset="0"/>
                <a:cs typeface="Times New Roman" pitchFamily="18" charset="0"/>
              </a:rPr>
              <a:t> - Awards and Recognitions</a:t>
            </a:r>
          </a:p>
          <a:p>
            <a:pPr fontAlgn="auto">
              <a:spcBef>
                <a:spcPts val="0"/>
              </a:spcBef>
              <a:spcAft>
                <a:spcPts val="0"/>
              </a:spcAft>
              <a:defRPr/>
            </a:pPr>
            <a:endParaRPr lang="en-US" sz="2000" b="1" dirty="0">
              <a:latin typeface="Times New Roman" pitchFamily="18" charset="0"/>
              <a:cs typeface="Times New Roman" pitchFamily="18" charset="0"/>
            </a:endParaRPr>
          </a:p>
        </p:txBody>
      </p:sp>
      <p:pic>
        <p:nvPicPr>
          <p:cNvPr id="3079" name="Picture 7" descr="Al+JimSept2012.jpeg"/>
          <p:cNvPicPr>
            <a:picLocks noChangeAspect="1"/>
          </p:cNvPicPr>
          <p:nvPr/>
        </p:nvPicPr>
        <p:blipFill>
          <a:blip r:embed="rId4" cstate="print"/>
          <a:srcRect/>
          <a:stretch>
            <a:fillRect/>
          </a:stretch>
        </p:blipFill>
        <p:spPr bwMode="auto">
          <a:xfrm>
            <a:off x="4953000" y="209550"/>
            <a:ext cx="1752600" cy="1314450"/>
          </a:xfrm>
          <a:prstGeom prst="rect">
            <a:avLst/>
          </a:prstGeom>
          <a:noFill/>
          <a:ln w="9525">
            <a:noFill/>
            <a:miter lim="800000"/>
            <a:headEnd/>
            <a:tailEnd/>
          </a:ln>
        </p:spPr>
      </p:pic>
      <p:sp>
        <p:nvSpPr>
          <p:cNvPr id="3080" name="TextBox 11"/>
          <p:cNvSpPr txBox="1">
            <a:spLocks noChangeArrowheads="1"/>
          </p:cNvSpPr>
          <p:nvPr/>
        </p:nvSpPr>
        <p:spPr bwMode="auto">
          <a:xfrm>
            <a:off x="7010400" y="263525"/>
            <a:ext cx="1222375" cy="1108075"/>
          </a:xfrm>
          <a:prstGeom prst="rect">
            <a:avLst/>
          </a:prstGeom>
          <a:noFill/>
          <a:ln w="9525">
            <a:noFill/>
            <a:miter lim="800000"/>
            <a:headEnd/>
            <a:tailEnd/>
          </a:ln>
        </p:spPr>
        <p:txBody>
          <a:bodyPr wrap="none">
            <a:spAutoFit/>
          </a:bodyPr>
          <a:lstStyle/>
          <a:p>
            <a:pPr algn="ctr"/>
            <a:r>
              <a:rPr lang="en-US" b="1">
                <a:latin typeface="Calibri" pitchFamily="34" charset="0"/>
              </a:rPr>
              <a:t>Al Milacek</a:t>
            </a:r>
          </a:p>
          <a:p>
            <a:pPr algn="ctr"/>
            <a:r>
              <a:rPr lang="en-US" b="1">
                <a:latin typeface="Calibri" pitchFamily="34" charset="0"/>
              </a:rPr>
              <a:t>&amp; </a:t>
            </a:r>
          </a:p>
          <a:p>
            <a:pPr algn="ctr"/>
            <a:r>
              <a:rPr lang="en-US" b="1">
                <a:latin typeface="Calibri" pitchFamily="34" charset="0"/>
              </a:rPr>
              <a:t>Jim Russell</a:t>
            </a:r>
          </a:p>
          <a:p>
            <a:pPr algn="ctr"/>
            <a:r>
              <a:rPr lang="en-US" sz="1200" b="1">
                <a:latin typeface="Calibri" pitchFamily="34" charset="0"/>
              </a:rPr>
              <a:t>(2012)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1078</Words>
  <Application>Microsoft Office PowerPoint</Application>
  <PresentationFormat>On-screen Show (4:3)</PresentationFormat>
  <Paragraphs>41</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Calibri</vt:lpstr>
      <vt:lpstr>Cooper Black</vt:lpstr>
      <vt:lpstr>Times New Roman</vt:lpstr>
      <vt:lpstr>Office Theme</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julian</dc:creator>
  <cp:lastModifiedBy>Liz Buss</cp:lastModifiedBy>
  <cp:revision>36</cp:revision>
  <dcterms:created xsi:type="dcterms:W3CDTF">2017-07-14T13:33:26Z</dcterms:created>
  <dcterms:modified xsi:type="dcterms:W3CDTF">2023-01-14T22:53:39Z</dcterms:modified>
</cp:coreProperties>
</file>