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77075" cy="936307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8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8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8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8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8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8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8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8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8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413" y="48"/>
      </p:cViewPr>
      <p:guideLst/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9B73FF7B-DA0C-DB2D-4C80-859E3C56C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77075" cy="93630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616C642A-0734-D99B-9D39-3C81228E5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77075" cy="93630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0" name="Text Box 3">
            <a:extLst>
              <a:ext uri="{FF2B5EF4-FFF2-40B4-BE49-F238E27FC236}">
                <a16:creationId xmlns:a16="http://schemas.microsoft.com/office/drawing/2014/main" id="{7ABC23DC-92FD-DB8B-A826-FB9C68FBB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2DB910F4-6904-E3F5-DE00-80FB5C3DF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0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2" name="Rectangle 5">
            <a:extLst>
              <a:ext uri="{FF2B5EF4-FFF2-40B4-BE49-F238E27FC236}">
                <a16:creationId xmlns:a16="http://schemas.microsoft.com/office/drawing/2014/main" id="{9305F6D9-A2AB-0F6F-7748-23A332160FA1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198563" y="701675"/>
            <a:ext cx="4678362" cy="35083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BD12031-518B-8605-D7AB-1178C876597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48175"/>
            <a:ext cx="565785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60" tIns="46800" rIns="9396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14344" name="Text Box 7">
            <a:extLst>
              <a:ext uri="{FF2B5EF4-FFF2-40B4-BE49-F238E27FC236}">
                <a16:creationId xmlns:a16="http://schemas.microsoft.com/office/drawing/2014/main" id="{ABD99A37-D26E-8BFE-A58E-62103F2BB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89317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ACD387F2-9D01-F5CA-60ED-2293A763645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008438" y="8893175"/>
            <a:ext cx="30638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60" tIns="46800" rIns="9396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E3B0D665-3589-423D-A19C-6B5A4812E0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>
            <a:extLst>
              <a:ext uri="{FF2B5EF4-FFF2-40B4-BE49-F238E27FC236}">
                <a16:creationId xmlns:a16="http://schemas.microsoft.com/office/drawing/2014/main" id="{0A495F02-EED7-3F2B-AB4B-6699C1DD83E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182C92-B047-4024-B8A2-D722D160D061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E4E98898-D1DE-3C0E-DAE3-137F6A0D1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54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CA86CC5-FBC9-4827-8BA5-703C2B9B7FF6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/>
          </a:p>
        </p:txBody>
      </p:sp>
      <p:sp>
        <p:nvSpPr>
          <p:cNvPr id="15364" name="Text Box 2">
            <a:extLst>
              <a:ext uri="{FF2B5EF4-FFF2-40B4-BE49-F238E27FC236}">
                <a16:creationId xmlns:a16="http://schemas.microsoft.com/office/drawing/2014/main" id="{C18BCED9-B850-CA71-80C9-CBDF4FC86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BEEB47D-F332-4EB0-8CF3-65669EB8D592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/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8DF3F4CE-A0F5-E580-0050-66699E5D4CD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81537" cy="35115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3FDAD81B-5EEC-BEB6-0733-1349966E962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61025" cy="4213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>
            <a:extLst>
              <a:ext uri="{FF2B5EF4-FFF2-40B4-BE49-F238E27FC236}">
                <a16:creationId xmlns:a16="http://schemas.microsoft.com/office/drawing/2014/main" id="{982C5D0D-11DE-53CA-7625-5E7E7F343A7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CDEB99-B51E-433B-B806-85A1A9E42695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4579" name="Rectangle 1">
            <a:extLst>
              <a:ext uri="{FF2B5EF4-FFF2-40B4-BE49-F238E27FC236}">
                <a16:creationId xmlns:a16="http://schemas.microsoft.com/office/drawing/2014/main" id="{5D692EEF-FF2E-D6E1-33A2-5124574DCE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79950" cy="35099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0F042CAD-D60A-8468-6CFC-40F1C269819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59438" cy="4211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>
            <a:extLst>
              <a:ext uri="{FF2B5EF4-FFF2-40B4-BE49-F238E27FC236}">
                <a16:creationId xmlns:a16="http://schemas.microsoft.com/office/drawing/2014/main" id="{821F3A69-04E8-582A-D1EC-9E47852FCD7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5E26C7-01DA-4CB2-B235-1CA81A640272}" type="slidenum">
              <a:rPr lang="en-US" altLang="en-US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5603" name="Text Box 1">
            <a:extLst>
              <a:ext uri="{FF2B5EF4-FFF2-40B4-BE49-F238E27FC236}">
                <a16:creationId xmlns:a16="http://schemas.microsoft.com/office/drawing/2014/main" id="{E1B7D12F-F692-C4F1-2CE4-79ACCB95B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54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B81AA80-CA84-4091-980E-0F0EA2E1F36C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/>
          </a:p>
        </p:txBody>
      </p:sp>
      <p:sp>
        <p:nvSpPr>
          <p:cNvPr id="25604" name="Text Box 2">
            <a:extLst>
              <a:ext uri="{FF2B5EF4-FFF2-40B4-BE49-F238E27FC236}">
                <a16:creationId xmlns:a16="http://schemas.microsoft.com/office/drawing/2014/main" id="{35F429B6-B4F4-92B0-8D2C-AD84800ED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ED221DC-E98E-4C2E-9554-6A357271418D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/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0EDD5CB2-7875-B19C-9124-133D7ED5BAF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81537" cy="35115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6" name="Rectangle 4">
            <a:extLst>
              <a:ext uri="{FF2B5EF4-FFF2-40B4-BE49-F238E27FC236}">
                <a16:creationId xmlns:a16="http://schemas.microsoft.com/office/drawing/2014/main" id="{DFED281E-AA3E-814E-062C-A48D268645C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61025" cy="4213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>
            <a:extLst>
              <a:ext uri="{FF2B5EF4-FFF2-40B4-BE49-F238E27FC236}">
                <a16:creationId xmlns:a16="http://schemas.microsoft.com/office/drawing/2014/main" id="{52C87CF0-F319-7BEF-EA1C-DF90B2F699D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2D7D796-A2E2-4C9C-9174-995F8E4A3940}" type="slidenum">
              <a:rPr lang="en-US" altLang="en-US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6627" name="Text Box 1">
            <a:extLst>
              <a:ext uri="{FF2B5EF4-FFF2-40B4-BE49-F238E27FC236}">
                <a16:creationId xmlns:a16="http://schemas.microsoft.com/office/drawing/2014/main" id="{400A8104-6DF4-B657-7EFF-E11636473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54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CF06549-CA0A-4E86-820C-E369DE54B14A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5F32A01D-58EB-6E46-5F21-24D73DC623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81537" cy="35115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D48B688D-2289-9ACB-41E8-69CF0455147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61025" cy="4213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>
            <a:extLst>
              <a:ext uri="{FF2B5EF4-FFF2-40B4-BE49-F238E27FC236}">
                <a16:creationId xmlns:a16="http://schemas.microsoft.com/office/drawing/2014/main" id="{EE727281-CD87-222B-E5A0-F987396CAE0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F43B3F0-506E-4F78-BD83-744CC4E40EA8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31FA2108-6D7D-BB16-D8D5-8A68DD565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54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5612421-8B1F-4260-A96A-75A338801021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/>
          </a:p>
        </p:txBody>
      </p:sp>
      <p:sp>
        <p:nvSpPr>
          <p:cNvPr id="16388" name="Text Box 2">
            <a:extLst>
              <a:ext uri="{FF2B5EF4-FFF2-40B4-BE49-F238E27FC236}">
                <a16:creationId xmlns:a16="http://schemas.microsoft.com/office/drawing/2014/main" id="{90304D90-1CB1-75D5-CF3D-A193E7F2B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0B92FD1-5EFB-4AF8-9BD0-E0F5000F7FCC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/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C3D35004-9B21-C7EE-6739-4EC65CD1763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81537" cy="35115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90" name="Rectangle 4">
            <a:extLst>
              <a:ext uri="{FF2B5EF4-FFF2-40B4-BE49-F238E27FC236}">
                <a16:creationId xmlns:a16="http://schemas.microsoft.com/office/drawing/2014/main" id="{AB16E8DC-F783-1FDD-00D4-41BACBD4390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61025" cy="4213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>
            <a:extLst>
              <a:ext uri="{FF2B5EF4-FFF2-40B4-BE49-F238E27FC236}">
                <a16:creationId xmlns:a16="http://schemas.microsoft.com/office/drawing/2014/main" id="{123A0035-2052-1075-B271-287C513D3CE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9F56B6-1BF2-4B55-8891-1547D60224BA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7411" name="Text Box 1">
            <a:extLst>
              <a:ext uri="{FF2B5EF4-FFF2-40B4-BE49-F238E27FC236}">
                <a16:creationId xmlns:a16="http://schemas.microsoft.com/office/drawing/2014/main" id="{AE63CF70-C48D-0B5A-C231-47CC76B02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54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3612AD3-6406-4BA8-AD7D-09C285CDCE5F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/>
          </a:p>
        </p:txBody>
      </p:sp>
      <p:sp>
        <p:nvSpPr>
          <p:cNvPr id="17412" name="Text Box 2">
            <a:extLst>
              <a:ext uri="{FF2B5EF4-FFF2-40B4-BE49-F238E27FC236}">
                <a16:creationId xmlns:a16="http://schemas.microsoft.com/office/drawing/2014/main" id="{BA9AB330-CF9B-70DB-3A0D-1353ED382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BD50999-BB20-4E2A-A82B-5D973CE4FE3E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/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86F3F515-62C9-DE64-920D-3EDDEA81E4E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81537" cy="35115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4" name="Rectangle 4">
            <a:extLst>
              <a:ext uri="{FF2B5EF4-FFF2-40B4-BE49-F238E27FC236}">
                <a16:creationId xmlns:a16="http://schemas.microsoft.com/office/drawing/2014/main" id="{988428CC-ECB1-745B-EEDD-84600D8BBD9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61025" cy="4213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>
            <a:extLst>
              <a:ext uri="{FF2B5EF4-FFF2-40B4-BE49-F238E27FC236}">
                <a16:creationId xmlns:a16="http://schemas.microsoft.com/office/drawing/2014/main" id="{CA0AAEED-043A-F711-78BA-9C92C5C7166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463665-F8E4-4071-A18B-7C4A5DC6368B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8435" name="Text Box 1">
            <a:extLst>
              <a:ext uri="{FF2B5EF4-FFF2-40B4-BE49-F238E27FC236}">
                <a16:creationId xmlns:a16="http://schemas.microsoft.com/office/drawing/2014/main" id="{CD6C20E4-76EE-4E69-52A9-1509A1B1B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54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6E47FBC-3773-45A5-814F-8EBF47A64A2B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/>
          </a:p>
        </p:txBody>
      </p:sp>
      <p:sp>
        <p:nvSpPr>
          <p:cNvPr id="18436" name="Text Box 2">
            <a:extLst>
              <a:ext uri="{FF2B5EF4-FFF2-40B4-BE49-F238E27FC236}">
                <a16:creationId xmlns:a16="http://schemas.microsoft.com/office/drawing/2014/main" id="{03F1F36A-04E4-FFDD-C18C-3DD03349A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0670199-E912-4C49-8F58-7102A223A217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/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9ED30302-3A03-2AC3-76C8-A31F8A1373E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81537" cy="35115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8" name="Rectangle 4">
            <a:extLst>
              <a:ext uri="{FF2B5EF4-FFF2-40B4-BE49-F238E27FC236}">
                <a16:creationId xmlns:a16="http://schemas.microsoft.com/office/drawing/2014/main" id="{EEED4356-E700-D59E-12F4-C9C294887CE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61025" cy="4213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>
            <a:extLst>
              <a:ext uri="{FF2B5EF4-FFF2-40B4-BE49-F238E27FC236}">
                <a16:creationId xmlns:a16="http://schemas.microsoft.com/office/drawing/2014/main" id="{671FB7A5-87E3-CD25-9329-BC74283E564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4E55625-44A1-4F1C-BD85-076F00F5496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44A5D66D-5E80-77FE-F0C8-0800C93FBAB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79950" cy="35099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D09FDCD3-8DBD-CDE4-43C3-C2ABA2C5B6C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59438" cy="4211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>
            <a:extLst>
              <a:ext uri="{FF2B5EF4-FFF2-40B4-BE49-F238E27FC236}">
                <a16:creationId xmlns:a16="http://schemas.microsoft.com/office/drawing/2014/main" id="{34C890A2-9023-28BF-32DD-35B2E6EE28B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894CED0-EC1C-48EF-B85C-C84B50B95CFB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0483" name="Rectangle 1">
            <a:extLst>
              <a:ext uri="{FF2B5EF4-FFF2-40B4-BE49-F238E27FC236}">
                <a16:creationId xmlns:a16="http://schemas.microsoft.com/office/drawing/2014/main" id="{5305A546-CDBE-41DB-1B8F-911C3BB868C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79950" cy="35099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E8B66701-CF1B-3A61-AC1A-27E583FBCE7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59438" cy="4211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>
            <a:extLst>
              <a:ext uri="{FF2B5EF4-FFF2-40B4-BE49-F238E27FC236}">
                <a16:creationId xmlns:a16="http://schemas.microsoft.com/office/drawing/2014/main" id="{D7FC0B7B-9EC1-7F56-0B09-56D410B5998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50666DD-D1AD-4F05-A282-642D6F338441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B7733D00-F385-E978-DAE1-B4815BF73D4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79950" cy="35099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9E3AA9FE-A3C5-BFBF-541E-758D796F68E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59438" cy="4211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>
            <a:extLst>
              <a:ext uri="{FF2B5EF4-FFF2-40B4-BE49-F238E27FC236}">
                <a16:creationId xmlns:a16="http://schemas.microsoft.com/office/drawing/2014/main" id="{D423254C-2591-251D-2BD7-97F6D060292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F862F15-8C72-4DF7-8977-C2C0EFDBA890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2531" name="Text Box 1">
            <a:extLst>
              <a:ext uri="{FF2B5EF4-FFF2-40B4-BE49-F238E27FC236}">
                <a16:creationId xmlns:a16="http://schemas.microsoft.com/office/drawing/2014/main" id="{37744E32-947A-4618-F51E-F8CE4EF9A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54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55F3487-8A23-4BAC-BC53-86E62A8D94C4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/>
          </a:p>
        </p:txBody>
      </p:sp>
      <p:sp>
        <p:nvSpPr>
          <p:cNvPr id="22532" name="Text Box 2">
            <a:extLst>
              <a:ext uri="{FF2B5EF4-FFF2-40B4-BE49-F238E27FC236}">
                <a16:creationId xmlns:a16="http://schemas.microsoft.com/office/drawing/2014/main" id="{A1C0B81A-7297-9BFD-2A0A-C113DD34B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960" tIns="46800" rIns="9396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305CFEB-B742-42C9-B31A-630A6DE99FB3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/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A9A4A8A2-8941-183E-2D1B-FC64DA4E56B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81537" cy="35115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4" name="Text Box 4">
            <a:extLst>
              <a:ext uri="{FF2B5EF4-FFF2-40B4-BE49-F238E27FC236}">
                <a16:creationId xmlns:a16="http://schemas.microsoft.com/office/drawing/2014/main" id="{A294F264-1484-E106-75C6-8E8C34B050E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61025" cy="4213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latin typeface="Times New Roman" panose="02020603050405020304" pitchFamily="18" charset="0"/>
                <a:ea typeface="Microsoft YaHei" panose="020B0503020204020204" pitchFamily="34" charset="-122"/>
              </a:rPr>
              <a:t>Intro 73</a:t>
            </a:r>
            <a:r>
              <a:rPr lang="en-US" altLang="en-US" baseline="30000">
                <a:latin typeface="Times New Roman" panose="02020603050405020304" pitchFamily="18" charset="0"/>
                <a:ea typeface="Microsoft YaHei" panose="020B0503020204020204" pitchFamily="34" charset="-122"/>
              </a:rPr>
              <a:t>rd</a:t>
            </a:r>
            <a:r>
              <a:rPr lang="en-US" altLang="en-US">
                <a:latin typeface="Times New Roman" panose="02020603050405020304" pitchFamily="18" charset="0"/>
                <a:ea typeface="Microsoft YaHei" panose="020B0503020204020204" pitchFamily="34" charset="-122"/>
              </a:rPr>
              <a:t> guys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latin typeface="Times New Roman" panose="02020603050405020304" pitchFamily="18" charset="0"/>
              <a:ea typeface="Microsoft YaHei" panose="020B0503020204020204" pitchFamily="34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latin typeface="Times New Roman" panose="02020603050405020304" pitchFamily="18" charset="0"/>
                <a:ea typeface="Microsoft YaHei" panose="020B0503020204020204" pitchFamily="34" charset="-122"/>
              </a:rPr>
              <a:t>73</a:t>
            </a:r>
            <a:r>
              <a:rPr lang="en-US" altLang="en-US" baseline="30000">
                <a:latin typeface="Times New Roman" panose="02020603050405020304" pitchFamily="18" charset="0"/>
                <a:ea typeface="Microsoft YaHei" panose="020B0503020204020204" pitchFamily="34" charset="-122"/>
              </a:rPr>
              <a:t>rd</a:t>
            </a:r>
            <a:r>
              <a:rPr lang="en-US" altLang="en-US">
                <a:latin typeface="Times New Roman" panose="02020603050405020304" pitchFamily="18" charset="0"/>
                <a:ea typeface="Microsoft YaHei" panose="020B0503020204020204" pitchFamily="34" charset="-122"/>
              </a:rPr>
              <a:t> Briefing Rooms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>
            <a:extLst>
              <a:ext uri="{FF2B5EF4-FFF2-40B4-BE49-F238E27FC236}">
                <a16:creationId xmlns:a16="http://schemas.microsoft.com/office/drawing/2014/main" id="{BA92FDE4-D0D4-242B-ACE8-B532C4E2EAD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8090A5-8E71-4621-9D7B-AC8339A1D245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87404294-F836-602C-905C-853B38AE592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98563" y="701675"/>
            <a:ext cx="4679950" cy="35099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E1FB931D-3527-49D6-F0E1-CB9238ACD29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08025" y="4448175"/>
            <a:ext cx="5659438" cy="4211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1249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867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513" y="609600"/>
            <a:ext cx="1941512" cy="5864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5313" cy="5864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866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591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534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08413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47800"/>
            <a:ext cx="3808412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06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345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0294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623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454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284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5EDF8990-1B3E-111F-D95E-71B8EE87AD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692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DB4D531C-634B-C17D-17D9-1214E6D33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69225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Times New Roman" pitchFamily="16" charset="0"/>
          <a:ea typeface="Microsoft YaHei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Times New Roman" pitchFamily="16" charset="0"/>
          <a:ea typeface="Microsoft YaHei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Times New Roman" pitchFamily="16" charset="0"/>
          <a:ea typeface="Microsoft YaHei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Times New Roman" pitchFamily="16" charset="0"/>
          <a:ea typeface="Microsoft YaHei" charset="-122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Times New Roman" pitchFamily="16" charset="0"/>
          <a:ea typeface="Microsoft YaHei" charset="-122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Times New Roman" pitchFamily="16" charset="0"/>
          <a:ea typeface="Microsoft YaHei" charset="-122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Times New Roman" pitchFamily="16" charset="0"/>
          <a:ea typeface="Microsoft YaHei" charset="-122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Times New Roman" pitchFamily="16" charset="0"/>
          <a:ea typeface="Microsoft YaHei" charset="-122"/>
        </a:defRPr>
      </a:lvl9pPr>
    </p:titleStyle>
    <p:bodyStyle>
      <a:lvl1pPr marL="342900" indent="-34290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>
            <a:extLst>
              <a:ext uri="{FF2B5EF4-FFF2-40B4-BE49-F238E27FC236}">
                <a16:creationId xmlns:a16="http://schemas.microsoft.com/office/drawing/2014/main" id="{6D4F959B-32D9-BFE6-4D51-AC5EF3B4B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18</a:t>
            </a:r>
            <a:r>
              <a:rPr lang="en-US" altLang="en-US" sz="24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th</a:t>
            </a: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AC-119 Gunship Association Meeting:  Sept. 30, 2017</a:t>
            </a:r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12C3335E-02E7-0816-7812-5B8F553FD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66750"/>
            <a:ext cx="8550275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33400" indent="-530225" eaLnBrk="0" hangingPunct="0">
              <a:spcBef>
                <a:spcPts val="700"/>
              </a:spcBef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2200"/>
              <a:t>     </a:t>
            </a:r>
          </a:p>
        </p:txBody>
      </p:sp>
      <p:sp>
        <p:nvSpPr>
          <p:cNvPr id="2052" name="Text Box 3">
            <a:extLst>
              <a:ext uri="{FF2B5EF4-FFF2-40B4-BE49-F238E27FC236}">
                <a16:creationId xmlns:a16="http://schemas.microsoft.com/office/drawing/2014/main" id="{F968D4A0-FCA3-BCB1-5B8F-1190C1F9F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778875" cy="615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33400" indent="-530225" eaLnBrk="0" hangingPunct="0">
              <a:spcBef>
                <a:spcPts val="700"/>
              </a:spcBef>
              <a:tabLst>
                <a:tab pos="533400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  <a:tab pos="105140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533400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  <a:tab pos="105140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533400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  <a:tab pos="105140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533400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  <a:tab pos="105140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533400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  <a:tab pos="105140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  <a:tab pos="105140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  <a:tab pos="105140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  <a:tab pos="105140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1100138" algn="l"/>
                <a:tab pos="2014538" algn="l"/>
                <a:tab pos="2928938" algn="l"/>
                <a:tab pos="3843338" algn="l"/>
                <a:tab pos="4757738" algn="l"/>
                <a:tab pos="5672138" algn="l"/>
                <a:tab pos="6586538" algn="l"/>
                <a:tab pos="7500938" algn="l"/>
                <a:tab pos="8415338" algn="l"/>
                <a:tab pos="9329738" algn="l"/>
                <a:tab pos="10244138" algn="l"/>
                <a:tab pos="105140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800"/>
              <a:t>I. Meeting Call to Order –  Mike Drzyzga, President	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800"/>
              <a:t>II. Pledge of Allegiance / Prayer by Association Chaplain – “Baby Huey” L. Hunter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800"/>
              <a:t>III. Welcome All FNGs: Please stand as your name is called (XX!!). 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800"/>
              <a:t>           a. Videographer J. P. Mac Isaac - Schedule your interview! 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800"/>
              <a:t>           b. Reunion Survey – evaluation form             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800"/>
              <a:t>IV. Membership Report – Everett Sprous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800"/>
              <a:t>V. Treasurer Report – Doug Wohlgamuth    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800"/>
              <a:t>VI. New AC-119 Gunship Website Report – Wayne Laessig		   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800"/>
              <a:t>VII. Quartermaster Report – Gus Sininger 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800"/>
              <a:t>VIII. Newsletter “Firing Circle” Editor - Mike Drzyzga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800"/>
              <a:t>IX. History Book Bio’s/Stories Report – Terry Sarul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800"/>
              <a:t>X. AC-119 Gunship Facebook Page Administrators Update – Ev Sprous  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800"/>
              <a:t>XI. Association Point of Contact (POCs)  	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800"/>
              <a:t>XII. Legacy Squadrons -- Point of Contact (POCs) 	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800"/>
              <a:t>XIII. Stinger 850 Update -- Mike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800"/>
              <a:t>XIV. Future Reunions / 2018 Tucson, AZ – Ev Sprous /   2019 Proposals?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800"/>
              <a:t>XV. Election of 2017 Board of Directors / Slate of Officers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800"/>
              <a:t>XVI.   VA rep presentation, Dr. J. Thomas Hardy	</a:t>
            </a:r>
          </a:p>
          <a:p>
            <a:pPr eaLnBrk="1" hangingPunct="1">
              <a:lnSpc>
                <a:spcPct val="80000"/>
              </a:lnSpc>
              <a:spcBef>
                <a:spcPts val="413"/>
              </a:spcBef>
              <a:spcAft>
                <a:spcPts val="413"/>
              </a:spcAft>
              <a:buClrTx/>
              <a:buFontTx/>
              <a:buNone/>
            </a:pPr>
            <a:r>
              <a:rPr lang="en-US" altLang="en-US" sz="1800"/>
              <a:t>XVII. Adjourn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>
            <a:extLst>
              <a:ext uri="{FF2B5EF4-FFF2-40B4-BE49-F238E27FC236}">
                <a16:creationId xmlns:a16="http://schemas.microsoft.com/office/drawing/2014/main" id="{1C7D4779-C0F3-D0FA-786E-0C9E0CFFD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1000"/>
            <a:ext cx="777081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Upcoming Reunions</a:t>
            </a: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FA99BFD2-24E0-E14F-DA36-7E3143BDE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43000"/>
            <a:ext cx="7770813" cy="502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 eaLnBrk="0" hangingPunct="0">
              <a:spcBef>
                <a:spcPts val="7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930275" eaLnBrk="0" hangingPunct="0">
              <a:spcBef>
                <a:spcPts val="6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/>
              <a:t>  1. 2018 – Tucson, AZ – Ev Sprous, Thurs. Oct. 11– Sun. Oct. 14.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  2. FUTURE PROPOSALS??  Several with   previously expressed interest:</a:t>
            </a:r>
          </a:p>
          <a:p>
            <a:pPr lvl="1" eaLnBrk="1" hangingPunct="1">
              <a:spcBef>
                <a:spcPts val="300"/>
              </a:spcBef>
              <a:buFont typeface="Times New Roman" panose="02020603050405020304" pitchFamily="18" charset="0"/>
              <a:buAutoNum type="alphaLcPeriod"/>
            </a:pPr>
            <a:r>
              <a:rPr lang="en-US" altLang="en-US"/>
              <a:t>Washington, DC or nearby locale (Virginia?)</a:t>
            </a:r>
          </a:p>
          <a:p>
            <a:pPr lvl="1" eaLnBrk="1" hangingPunct="1">
              <a:spcBef>
                <a:spcPts val="300"/>
              </a:spcBef>
              <a:buFont typeface="Times New Roman" panose="02020603050405020304" pitchFamily="18" charset="0"/>
              <a:buAutoNum type="alphaLcPeriod"/>
            </a:pPr>
            <a:r>
              <a:rPr lang="en-US" altLang="en-US"/>
              <a:t>Dallas, TX</a:t>
            </a:r>
          </a:p>
          <a:p>
            <a:pPr lvl="1" eaLnBrk="1" hangingPunct="1">
              <a:spcBef>
                <a:spcPts val="300"/>
              </a:spcBef>
              <a:buFont typeface="Times New Roman" panose="02020603050405020304" pitchFamily="18" charset="0"/>
              <a:buAutoNum type="alphaLcPeriod"/>
            </a:pPr>
            <a:r>
              <a:rPr lang="en-US" altLang="en-US"/>
              <a:t>Las Vegas, NV (Air Fare is very high)</a:t>
            </a:r>
          </a:p>
          <a:p>
            <a:pPr eaLnBrk="1" hangingPunct="1">
              <a:spcBef>
                <a:spcPts val="350"/>
              </a:spcBef>
              <a:buClrTx/>
              <a:buFontTx/>
              <a:buNone/>
            </a:pPr>
            <a:r>
              <a:rPr lang="en-US" altLang="en-US"/>
              <a:t> 3. Is it time to go for expert “event coordinator” for support – it may cost us?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 4. With No Proposal on the floor, this could end at  Tucson!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DE322F2E-DFBE-74CA-B358-B342E5810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48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ts val="7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cs typeface="Arial" panose="020B0604020202020204" pitchFamily="34" charset="0"/>
              </a:rPr>
              <a:t>Nominations &amp; Election of 2016-17 Board Members</a:t>
            </a: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4E7A3124-57E0-9541-655C-89D4E2EBD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263" y="812800"/>
            <a:ext cx="7726362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indent="9134475" eaLnBrk="0" hangingPunct="0">
              <a:spcBef>
                <a:spcPts val="7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 President: Mike Drzyzga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Vice President: Bob La Rosa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Secretary: Ralph Lefarth 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Membership: Everett Sprous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Treasurer: Doug Wohlgamuth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Past Pres: Larry Fletcher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Member-at-Large: Jim Dunn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Member-at-Large: Cash McCall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Member-at-Large: Terry Sarul</a:t>
            </a:r>
          </a:p>
          <a:p>
            <a:pPr eaLnBrk="1" hangingPunct="1">
              <a:spcBef>
                <a:spcPts val="875"/>
              </a:spcBef>
              <a:buClrTx/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Arial" panose="020B0604020202020204" pitchFamily="34" charset="0"/>
              </a:rPr>
              <a:t>NNOTE to New Board: Plan to meet Sunday AFTER TOUR, for an hour.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02A9786E-2EE7-B694-5F35-4DD6DF263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48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ts val="7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>
                <a:cs typeface="Arial" panose="020B0604020202020204" pitchFamily="34" charset="0"/>
              </a:rPr>
              <a:t>AC-119 Gunship Association Charter</a:t>
            </a: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9DEFFCF8-43EA-A646-D27D-24F968928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838200"/>
            <a:ext cx="7772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 eaLnBrk="0" hangingPunct="0">
              <a:spcBef>
                <a:spcPts val="700"/>
              </a:spcBef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739775" indent="-282575" eaLnBrk="0" hangingPunct="0">
              <a:spcBef>
                <a:spcPts val="600"/>
              </a:spcBef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Why do we exist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>
                <a:cs typeface="Arial" panose="020B0604020202020204" pitchFamily="34" charset="0"/>
              </a:rPr>
              <a:t>Old friendships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>
                <a:cs typeface="Arial" panose="020B0604020202020204" pitchFamily="34" charset="0"/>
              </a:rPr>
              <a:t>New Friendships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>
                <a:cs typeface="Arial" panose="020B0604020202020204" pitchFamily="34" charset="0"/>
              </a:rPr>
              <a:t>Get AC-119 into rightful place in History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How do we do that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>
                <a:cs typeface="Arial" panose="020B0604020202020204" pitchFamily="34" charset="0"/>
              </a:rPr>
              <a:t>Web, FB, Db (MCL), Outreach, Legacy Squadrons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>
                <a:cs typeface="Arial" panose="020B0604020202020204" pitchFamily="34" charset="0"/>
              </a:rPr>
              <a:t>$$: Merchandise, Raffles/Auctions, Reunion Dues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>
                <a:cs typeface="Arial" panose="020B0604020202020204" pitchFamily="34" charset="0"/>
              </a:rPr>
              <a:t>History Book &amp; Videotaped sessions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>
                <a:cs typeface="Arial" panose="020B0604020202020204" pitchFamily="34" charset="0"/>
              </a:rPr>
              <a:t>VOLUNTEERS (who can’t continue to do it all)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What do we need to continue to do it well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	Sincere and Dedicated people to work.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>
            <a:extLst>
              <a:ext uri="{FF2B5EF4-FFF2-40B4-BE49-F238E27FC236}">
                <a16:creationId xmlns:a16="http://schemas.microsoft.com/office/drawing/2014/main" id="{11DD315D-8F3F-A41A-BB9A-C53DC75F4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86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Welcome </a:t>
            </a:r>
            <a: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 First Reunion Attendees</a:t>
            </a: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40317C13-08C4-F628-7E37-2980E9826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863600"/>
            <a:ext cx="80010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31813" indent="-530225" eaLnBrk="0" hangingPunct="0">
              <a:spcBef>
                <a:spcPts val="7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076" name="Text Box 2">
            <a:extLst>
              <a:ext uri="{FF2B5EF4-FFF2-40B4-BE49-F238E27FC236}">
                <a16:creationId xmlns:a16="http://schemas.microsoft.com/office/drawing/2014/main" id="{E33B2796-8912-623D-4855-A17C4D4BB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989013"/>
            <a:ext cx="8001000" cy="556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31813" indent="-530225" eaLnBrk="0" hangingPunct="0">
              <a:spcBef>
                <a:spcPts val="7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r>
              <a:rPr lang="en-US" altLang="en-US" sz="1800" baseline="30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Jim Farrell (17</a:t>
            </a:r>
            <a:r>
              <a:rPr lang="en-US" altLang="en-US" sz="1800" baseline="30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Werner, Jr</a:t>
            </a:r>
          </a:p>
          <a:p>
            <a:pPr lvl="1"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Jim Kitts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altLang="en-US" sz="1800" baseline="30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 </a:t>
            </a: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Dennis Harris</a:t>
            </a:r>
          </a:p>
          <a:p>
            <a:pPr lvl="1"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Riggs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altLang="en-US" sz="1800" baseline="30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Windell Bunton</a:t>
            </a:r>
          </a:p>
          <a:p>
            <a:pPr lvl="1"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 Caruso</a:t>
            </a:r>
          </a:p>
          <a:p>
            <a:pPr lvl="1"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 Firestone</a:t>
            </a:r>
          </a:p>
          <a:p>
            <a:pPr lvl="1"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Larry Mason</a:t>
            </a:r>
          </a:p>
          <a:p>
            <a:pPr lvl="1"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 O'Leary</a:t>
            </a:r>
          </a:p>
          <a:p>
            <a:pPr lvl="1"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Gary Weaver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</a:t>
            </a:r>
            <a:r>
              <a:rPr lang="en-US" altLang="en-US" sz="1800" baseline="30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MMS</a:t>
            </a:r>
          </a:p>
          <a:p>
            <a:pPr lvl="1">
              <a:spcBef>
                <a:spcPct val="0"/>
              </a:spcBef>
            </a:pPr>
            <a:r>
              <a:rPr lang="en-US" altLang="en-US"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Jerry Riesenberg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>
            <a:extLst>
              <a:ext uri="{FF2B5EF4-FFF2-40B4-BE49-F238E27FC236}">
                <a16:creationId xmlns:a16="http://schemas.microsoft.com/office/drawing/2014/main" id="{E686E297-4B66-6846-05A9-105C85CAD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2" charset="0"/>
                <a:cs typeface="Arial" charset="0"/>
              </a:rPr>
              <a:t>Membership Report  </a:t>
            </a:r>
            <a:r>
              <a:rPr lang="en-US" altLang="en-US" sz="2800" b="1" dirty="0">
                <a:solidFill>
                  <a:srgbClr val="000000"/>
                </a:solidFill>
                <a:latin typeface="Arial Narrow" pitchFamily="32" charset="0"/>
                <a:cs typeface="Arial" charset="0"/>
              </a:rPr>
              <a:t>-- </a:t>
            </a:r>
            <a:r>
              <a:rPr lang="en-US" altLang="en-US" sz="2800" b="1" dirty="0" err="1">
                <a:solidFill>
                  <a:srgbClr val="000000"/>
                </a:solidFill>
                <a:latin typeface="Arial Narrow" pitchFamily="32" charset="0"/>
                <a:cs typeface="Arial" charset="0"/>
              </a:rPr>
              <a:t>Ev</a:t>
            </a:r>
            <a:r>
              <a:rPr lang="en-US" altLang="en-US" sz="2800" b="1" dirty="0">
                <a:solidFill>
                  <a:srgbClr val="000000"/>
                </a:solidFill>
                <a:latin typeface="Arial Narrow" pitchFamily="32" charset="0"/>
                <a:cs typeface="Arial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Arial Narrow" pitchFamily="32" charset="0"/>
                <a:cs typeface="Arial" charset="0"/>
              </a:rPr>
              <a:t>Sprous</a:t>
            </a:r>
            <a:endParaRPr lang="en-US" altLang="en-US" sz="2800" b="1" dirty="0">
              <a:solidFill>
                <a:srgbClr val="000000"/>
              </a:solidFill>
              <a:latin typeface="Arial Narrow" pitchFamily="32" charset="0"/>
              <a:cs typeface="Arial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03FA2BFE-67C5-0BC8-4EE7-736C6726B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534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7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100"/>
              </a:spcBef>
              <a:buClrTx/>
              <a:buFontTx/>
              <a:buNone/>
            </a:pPr>
            <a:endParaRPr lang="en-US" altLang="en-US" sz="400">
              <a:cs typeface="Arial" panose="020B0604020202020204" pitchFamily="34" charset="0"/>
            </a:endParaRPr>
          </a:p>
          <a:p>
            <a:pPr algn="ctr" eaLnBrk="1" hangingPunct="1">
              <a:spcBef>
                <a:spcPts val="250"/>
              </a:spcBef>
              <a:buClrTx/>
              <a:buFontTx/>
              <a:buNone/>
            </a:pPr>
            <a:endParaRPr lang="en-US" altLang="en-US" sz="1000">
              <a:cs typeface="Arial" panose="020B0604020202020204" pitchFamily="34" charset="0"/>
            </a:endParaRPr>
          </a:p>
          <a:p>
            <a:pPr algn="ctr" eaLnBrk="1" hangingPunct="1">
              <a:spcBef>
                <a:spcPts val="600"/>
              </a:spcBef>
              <a:buClrTx/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Membership make-up &amp; numbers</a:t>
            </a:r>
          </a:p>
          <a:p>
            <a:pPr algn="ctr" eaLnBrk="1" hangingPunct="1">
              <a:spcBef>
                <a:spcPts val="350"/>
              </a:spcBef>
              <a:buClrTx/>
              <a:buFontTx/>
              <a:buNone/>
            </a:pPr>
            <a:endParaRPr lang="en-US" altLang="en-US" sz="1400">
              <a:cs typeface="Arial" panose="020B0604020202020204" pitchFamily="34" charset="0"/>
            </a:endParaRPr>
          </a:p>
          <a:p>
            <a:pPr eaLnBrk="1" hangingPunct="1">
              <a:spcBef>
                <a:spcPts val="550"/>
              </a:spcBef>
              <a:buClrTx/>
              <a:buFontTx/>
              <a:buNone/>
            </a:pPr>
            <a:r>
              <a:rPr lang="en-US" altLang="en-US" sz="1600" u="sng">
                <a:cs typeface="Times New Roman" panose="02020603050405020304" pitchFamily="18" charset="0"/>
              </a:rPr>
              <a:t>Members   2005   2006   2007  2008  2009  2010  2011  2012  2013  2014</a:t>
            </a:r>
            <a:r>
              <a:rPr lang="en-US" altLang="en-US" sz="1600" b="1" u="sng">
                <a:cs typeface="Times New Roman" panose="02020603050405020304" pitchFamily="18" charset="0"/>
              </a:rPr>
              <a:t>  </a:t>
            </a:r>
            <a:r>
              <a:rPr lang="en-US" altLang="en-US" sz="1600" u="sng">
                <a:solidFill>
                  <a:schemeClr val="tx1"/>
                </a:solidFill>
                <a:cs typeface="Times New Roman" panose="02020603050405020304" pitchFamily="18" charset="0"/>
              </a:rPr>
              <a:t>2015  2016  </a:t>
            </a:r>
            <a:r>
              <a:rPr lang="en-US" altLang="en-US" sz="1600" u="sng">
                <a:solidFill>
                  <a:srgbClr val="FF0000"/>
                </a:solidFill>
                <a:cs typeface="Times New Roman" panose="02020603050405020304" pitchFamily="18" charset="0"/>
              </a:rPr>
              <a:t>2017</a:t>
            </a:r>
          </a:p>
          <a:p>
            <a:pPr eaLnBrk="1" hangingPunct="1">
              <a:spcBef>
                <a:spcPts val="825"/>
              </a:spcBef>
              <a:buClrTx/>
              <a:buFontTx/>
              <a:buNone/>
            </a:pPr>
            <a:r>
              <a:rPr lang="en-US" altLang="en-US" sz="1600">
                <a:cs typeface="Times New Roman" panose="02020603050405020304" pitchFamily="18" charset="0"/>
              </a:rPr>
              <a:t>Life	          192     215      248    275    284    293    306    319    325    342   360   379    389</a:t>
            </a:r>
          </a:p>
          <a:p>
            <a:pPr eaLnBrk="1" hangingPunct="1">
              <a:spcBef>
                <a:spcPts val="825"/>
              </a:spcBef>
              <a:buClrTx/>
              <a:buFontTx/>
              <a:buNone/>
            </a:pPr>
            <a:r>
              <a:rPr lang="en-US" altLang="en-US" sz="1600">
                <a:cs typeface="Times New Roman" panose="02020603050405020304" pitchFamily="18" charset="0"/>
              </a:rPr>
              <a:t>Annual       131     164     153    124    108      97      81      79      73      76      63     56      64</a:t>
            </a:r>
          </a:p>
          <a:p>
            <a:pPr eaLnBrk="1" hangingPunct="1">
              <a:spcBef>
                <a:spcPts val="825"/>
              </a:spcBef>
              <a:buClrTx/>
              <a:buFontTx/>
              <a:buNone/>
            </a:pPr>
            <a:r>
              <a:rPr lang="en-US" altLang="en-US" sz="1600" u="sng">
                <a:cs typeface="Times New Roman" panose="02020603050405020304" pitchFamily="18" charset="0"/>
              </a:rPr>
              <a:t>Honorary     12       18        18       21     21      22      25      25      28      30     32      31     34</a:t>
            </a:r>
          </a:p>
          <a:p>
            <a:pPr eaLnBrk="1" hangingPunct="1">
              <a:spcBef>
                <a:spcPts val="825"/>
              </a:spcBef>
              <a:buClrTx/>
              <a:buFontTx/>
              <a:buNone/>
            </a:pPr>
            <a:r>
              <a:rPr lang="en-US" altLang="en-US" sz="1600">
                <a:cs typeface="Times New Roman" panose="02020603050405020304" pitchFamily="18" charset="0"/>
              </a:rPr>
              <a:t>Total           335    397      419     420    413    412    412    423    426   448    455   466    487</a:t>
            </a:r>
          </a:p>
          <a:p>
            <a:pPr eaLnBrk="1" hangingPunct="1">
              <a:spcBef>
                <a:spcPts val="825"/>
              </a:spcBef>
              <a:buFont typeface="Times New Roman" panose="02020603050405020304" pitchFamily="18" charset="0"/>
              <a:buChar char="•"/>
            </a:pPr>
            <a:r>
              <a:rPr lang="en-US" altLang="en-US" sz="2200">
                <a:cs typeface="Arial" panose="020B0604020202020204" pitchFamily="34" charset="0"/>
              </a:rPr>
              <a:t> Since Sept 2016, we added 24 new members ( 13 Life &amp; 11 Annual).</a:t>
            </a:r>
          </a:p>
          <a:p>
            <a:pPr eaLnBrk="1" hangingPunct="1">
              <a:spcBef>
                <a:spcPts val="825"/>
              </a:spcBef>
              <a:buFont typeface="Times New Roman" panose="02020603050405020304" pitchFamily="18" charset="0"/>
              <a:buChar char="•"/>
            </a:pPr>
            <a:r>
              <a:rPr lang="en-US" altLang="en-US" sz="2200">
                <a:cs typeface="Times New Roman" panose="02020603050405020304" pitchFamily="18" charset="0"/>
              </a:rPr>
              <a:t>“Annual” memberships has stopped declining!</a:t>
            </a:r>
          </a:p>
          <a:p>
            <a:pPr eaLnBrk="1" hangingPunct="1">
              <a:spcBef>
                <a:spcPts val="825"/>
              </a:spcBef>
              <a:buFont typeface="Times New Roman" panose="02020603050405020304" pitchFamily="18" charset="0"/>
              <a:buChar char="•"/>
            </a:pPr>
            <a:r>
              <a:rPr lang="en-US" altLang="en-US" sz="2200">
                <a:cs typeface="Arial" panose="020B0604020202020204" pitchFamily="34" charset="0"/>
              </a:rPr>
              <a:t> Contacts &amp; </a:t>
            </a:r>
            <a:r>
              <a:rPr lang="en-US" altLang="en-US" sz="2200">
                <a:cs typeface="Times New Roman" panose="02020603050405020304" pitchFamily="18" charset="0"/>
              </a:rPr>
              <a:t>Newsletter</a:t>
            </a:r>
            <a:r>
              <a:rPr lang="en-US" altLang="en-US" sz="2200">
                <a:solidFill>
                  <a:srgbClr val="CC0000"/>
                </a:solidFill>
                <a:cs typeface="Times New Roman" panose="02020603050405020304" pitchFamily="18" charset="0"/>
              </a:rPr>
              <a:t> snail-mailing </a:t>
            </a:r>
            <a:r>
              <a:rPr lang="en-US" altLang="en-US" sz="2200" b="1">
                <a:solidFill>
                  <a:srgbClr val="CC0000"/>
                </a:solidFill>
                <a:cs typeface="Times New Roman" panose="02020603050405020304" pitchFamily="18" charset="0"/>
              </a:rPr>
              <a:t>~</a:t>
            </a:r>
            <a:r>
              <a:rPr lang="en-US" altLang="en-US" sz="2200">
                <a:solidFill>
                  <a:srgbClr val="CC0000"/>
                </a:solidFill>
                <a:cs typeface="Times New Roman" panose="02020603050405020304" pitchFamily="18" charset="0"/>
              </a:rPr>
              <a:t>$800     </a:t>
            </a:r>
            <a:r>
              <a:rPr lang="en-US" altLang="en-US" sz="2200">
                <a:cs typeface="Times New Roman" panose="02020603050405020304" pitchFamily="18" charset="0"/>
              </a:rPr>
              <a:t>E-mailing = $0</a:t>
            </a:r>
          </a:p>
          <a:p>
            <a:pPr eaLnBrk="1" hangingPunct="1">
              <a:spcBef>
                <a:spcPts val="825"/>
              </a:spcBef>
              <a:buFont typeface="Times New Roman" panose="02020603050405020304" pitchFamily="18" charset="0"/>
              <a:buChar char="•"/>
            </a:pPr>
            <a:r>
              <a:rPr lang="en-US" altLang="en-US" sz="2200">
                <a:cs typeface="Times New Roman" panose="02020603050405020304" pitchFamily="18" charset="0"/>
              </a:rPr>
              <a:t> Keep your e-mail up to date; we’ll have more $$ to run the Association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>
            <a:extLst>
              <a:ext uri="{FF2B5EF4-FFF2-40B4-BE49-F238E27FC236}">
                <a16:creationId xmlns:a16="http://schemas.microsoft.com/office/drawing/2014/main" id="{8F464422-A51B-7070-1693-B6A47A613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Treasurer’s Report </a:t>
            </a:r>
            <a:r>
              <a:rPr lang="en-US" altLang="en-US" sz="2800" b="1">
                <a:solidFill>
                  <a:srgbClr val="000000"/>
                </a:solidFill>
                <a:cs typeface="Arial" charset="0"/>
              </a:rPr>
              <a:t>-- Doug Wohlgamuth</a:t>
            </a: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CB177E28-25F6-3F8E-4BEB-89AD915BD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5344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31813" indent="-530225" eaLnBrk="0" hangingPunct="0">
              <a:spcBef>
                <a:spcPts val="7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1813" algn="l"/>
                <a:tab pos="989013" algn="l"/>
                <a:tab pos="1446213" algn="l"/>
                <a:tab pos="1903413" algn="l"/>
                <a:tab pos="2360613" algn="l"/>
                <a:tab pos="2817813" algn="l"/>
                <a:tab pos="3275013" algn="l"/>
                <a:tab pos="3732213" algn="l"/>
                <a:tab pos="4189413" algn="l"/>
                <a:tab pos="4646613" algn="l"/>
                <a:tab pos="5103813" algn="l"/>
                <a:tab pos="5561013" algn="l"/>
                <a:tab pos="6018213" algn="l"/>
                <a:tab pos="6475413" algn="l"/>
                <a:tab pos="6932613" algn="l"/>
                <a:tab pos="7389813" algn="l"/>
                <a:tab pos="7847013" algn="l"/>
                <a:tab pos="8304213" algn="l"/>
                <a:tab pos="8761413" algn="l"/>
                <a:tab pos="9218613" algn="l"/>
                <a:tab pos="96758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 A. Current Accounts Total Balances = $41,737.99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	    1. General Account = $36,783.15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	    2. Quartermaster Account = $4,954.84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 B. New AC-119 Gunship Association Website Funds / Expenditures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              1. Signed Contract with True World Enterprises (TWE) = $12,750.00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              2. Member “Start-Up” Donations at Albuquerque Reunion= $9,887.00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              3. AC-119 Association “Ear-Marked” Monies for Website: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                      2013 San Antonio Reunion = $5,000.00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		  2014 Albuquerque Reunion = $5,000.00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                      2015 St. Louis Reunion       = $5,000.00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	    4. Total Payments Made Thus Far to TWE = $13,195.00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		TWE Contract Payments = $8,905.00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		Maintenance Payments    = $4,200.00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 C. Recurring Expenses to the Association: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	1. Newsletter Snail-Mail Postage = $800.00 (2015)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 D. Teleconference Line = $268.29  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 E. Pay Pal = $360.00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 F. Website Maintenance Fee = $600.00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 G. Final Flight Donation: $100.00 per Flight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 H. Reunion Advertisements = $300.00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 I.  Dream Host for Website = $215.68 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 J. AC-119 Gunship Memorial Bench Donations = $1,625.00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	1. One-Time “Perpetual Care” at NMUSAF = $500.00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		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:a16="http://schemas.microsoft.com/office/drawing/2014/main" id="{7DF5B275-539C-F7D7-F52D-24596367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7770813" cy="531813"/>
          </a:xfrm>
          <a:prstGeom prst="rect">
            <a:avLst/>
          </a:prstGeom>
          <a:noFill/>
          <a:ln w="9360" cap="sq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ts val="7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latin typeface="Arial Black" panose="020B0A04020102020204" pitchFamily="34" charset="0"/>
              </a:rPr>
              <a:t>IT Report New Web site development</a:t>
            </a: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82976330-D4CE-2081-B032-262B12A31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47800"/>
            <a:ext cx="7770813" cy="502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 eaLnBrk="0" hangingPunct="0">
              <a:spcBef>
                <a:spcPts val="7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endParaRPr lang="en-US" altLang="en-US" sz="2400" b="1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>
            <a:extLst>
              <a:ext uri="{FF2B5EF4-FFF2-40B4-BE49-F238E27FC236}">
                <a16:creationId xmlns:a16="http://schemas.microsoft.com/office/drawing/2014/main" id="{A301186B-DDF2-68E5-8A71-BFB2206E3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93688"/>
            <a:ext cx="77708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Quartermaster Report – Gus Sininger</a:t>
            </a: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C31D4419-390B-97A4-8F47-E58ADC7D0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74688"/>
            <a:ext cx="7770813" cy="130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 eaLnBrk="0" hangingPunct="0">
              <a:spcBef>
                <a:spcPts val="7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2000"/>
              <a:t>1. New e-commerce section of web-site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2000"/>
              <a:t>2. Adding new items </a:t>
            </a:r>
          </a:p>
          <a:p>
            <a:pPr eaLnBrk="1" hangingPunct="1">
              <a:buClrTx/>
              <a:buFontTx/>
              <a:buNone/>
            </a:pPr>
            <a:r>
              <a:rPr lang="en-US" altLang="en-US" sz="2000"/>
              <a:t>3. Overhead and shipping is increasing.</a:t>
            </a:r>
          </a:p>
        </p:txBody>
      </p:sp>
      <p:pic>
        <p:nvPicPr>
          <p:cNvPr id="7172" name="Picture 1">
            <a:extLst>
              <a:ext uri="{FF2B5EF4-FFF2-40B4-BE49-F238E27FC236}">
                <a16:creationId xmlns:a16="http://schemas.microsoft.com/office/drawing/2014/main" id="{B84EDFCB-2168-D97D-5FA4-BE0D83FEC8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33563"/>
            <a:ext cx="70104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>
            <a:extLst>
              <a:ext uri="{FF2B5EF4-FFF2-40B4-BE49-F238E27FC236}">
                <a16:creationId xmlns:a16="http://schemas.microsoft.com/office/drawing/2014/main" id="{0D820567-CE26-9FD2-313F-383079E32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1000"/>
            <a:ext cx="777081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28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Firing Circle – </a:t>
            </a: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Newsletters -  Mike Drzyzga</a:t>
            </a: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FDD2228E-4034-C9DD-F3B1-E0E683FBA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43000"/>
            <a:ext cx="8001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12763" indent="-512763" eaLnBrk="0" hangingPunct="0">
              <a:spcBef>
                <a:spcPts val="700"/>
              </a:spcBef>
              <a:tabLst>
                <a:tab pos="512763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512763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512763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512763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512763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12763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12763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12763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12763" algn="l"/>
                <a:tab pos="625475" algn="l"/>
                <a:tab pos="1082675" algn="l"/>
                <a:tab pos="1539875" algn="l"/>
                <a:tab pos="1997075" algn="l"/>
                <a:tab pos="2454275" algn="l"/>
                <a:tab pos="2911475" algn="l"/>
                <a:tab pos="3368675" algn="l"/>
                <a:tab pos="3825875" algn="l"/>
                <a:tab pos="4283075" algn="l"/>
                <a:tab pos="4740275" algn="l"/>
                <a:tab pos="5197475" algn="l"/>
                <a:tab pos="5654675" algn="l"/>
                <a:tab pos="6111875" algn="l"/>
                <a:tab pos="6569075" algn="l"/>
                <a:tab pos="7026275" algn="l"/>
                <a:tab pos="7483475" algn="l"/>
                <a:tab pos="7940675" algn="l"/>
                <a:tab pos="8397875" algn="l"/>
                <a:tab pos="8855075" algn="l"/>
                <a:tab pos="931227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Font typeface="Times New Roman" panose="02020603050405020304" pitchFamily="18" charset="0"/>
              <a:buAutoNum type="arabicPeriod"/>
            </a:pPr>
            <a:r>
              <a:rPr lang="en-US" altLang="en-US" sz="2400"/>
              <a:t>Summary: </a:t>
            </a:r>
            <a:r>
              <a:rPr lang="en-US" altLang="en-US" sz="2400" b="1">
                <a:solidFill>
                  <a:srgbClr val="FF0000"/>
                </a:solidFill>
              </a:rPr>
              <a:t>Six</a:t>
            </a:r>
            <a:r>
              <a:rPr lang="en-US" altLang="en-US" sz="2400"/>
              <a:t> (Nov., Feb., May, July, Aug., Sept.) </a:t>
            </a:r>
          </a:p>
          <a:p>
            <a:pPr eaLnBrk="1" hangingPunct="1">
              <a:buFont typeface="Times New Roman" panose="02020603050405020304" pitchFamily="18" charset="0"/>
              <a:buAutoNum type="arabicPeriod"/>
            </a:pPr>
            <a:r>
              <a:rPr lang="en-US" altLang="en-US" sz="2400"/>
              <a:t>Content – You tell me (email) what could be new or refreshing.  Feedback Please.</a:t>
            </a:r>
          </a:p>
          <a:p>
            <a:pPr eaLnBrk="1" hangingPunct="1">
              <a:buFont typeface="Times New Roman" panose="02020603050405020304" pitchFamily="18" charset="0"/>
              <a:buAutoNum type="arabicPeriod"/>
            </a:pPr>
            <a:r>
              <a:rPr lang="en-US" altLang="en-US" sz="2400"/>
              <a:t>If you send picts to me, please include necessary info.</a:t>
            </a:r>
          </a:p>
          <a:p>
            <a:pPr eaLnBrk="1" hangingPunct="1">
              <a:buFont typeface="Times New Roman" panose="02020603050405020304" pitchFamily="18" charset="0"/>
              <a:buAutoNum type="arabicPeriod"/>
            </a:pPr>
            <a:r>
              <a:rPr lang="en-US" altLang="en-US" sz="2400"/>
              <a:t>Future Plan:  Same format, keep to 8 pgs or less, double sided, color and B&amp;W</a:t>
            </a:r>
          </a:p>
          <a:p>
            <a:pPr eaLnBrk="1" hangingPunct="1">
              <a:buFont typeface="Times New Roman" panose="02020603050405020304" pitchFamily="18" charset="0"/>
              <a:buAutoNum type="arabicPeriod"/>
            </a:pPr>
            <a:r>
              <a:rPr lang="en-US" altLang="en-US" sz="2400"/>
              <a:t>Thank your unit/group POCs for excellent distribution.</a:t>
            </a:r>
          </a:p>
          <a:p>
            <a:pPr eaLnBrk="1" hangingPunct="1">
              <a:buFont typeface="Times New Roman" panose="02020603050405020304" pitchFamily="18" charset="0"/>
              <a:buAutoNum type="arabicPeriod"/>
            </a:pPr>
            <a:r>
              <a:rPr lang="en-US" altLang="en-US" sz="2400"/>
              <a:t>PLEASE:  NEED a NEW Editor -- PC savvy </a:t>
            </a:r>
          </a:p>
          <a:p>
            <a:pPr eaLnBrk="1" hangingPunct="1">
              <a:buFont typeface="Times New Roman" panose="02020603050405020304" pitchFamily="18" charset="0"/>
              <a:buAutoNum type="arabicPeriod"/>
            </a:pPr>
            <a:r>
              <a:rPr lang="en-US" altLang="en-US" sz="2400"/>
              <a:t>Questions?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>
            <a:extLst>
              <a:ext uri="{FF2B5EF4-FFF2-40B4-BE49-F238E27FC236}">
                <a16:creationId xmlns:a16="http://schemas.microsoft.com/office/drawing/2014/main" id="{CDBF1E61-30C6-5D23-D681-18F97C944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77813"/>
            <a:ext cx="7620000" cy="762000"/>
          </a:xfrm>
          <a:prstGeom prst="rect">
            <a:avLst/>
          </a:prstGeom>
          <a:noFill/>
          <a:ln w="25560" cap="sq">
            <a:solidFill>
              <a:srgbClr val="00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533400" indent="-530225"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800">
                <a:solidFill>
                  <a:srgbClr val="FFFFFF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Active Duty Legacy Squadron POCs</a:t>
            </a: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A09CA75A-3D90-7165-7696-CDA220115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8534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533400" indent="-530225" eaLnBrk="0" hangingPunct="0">
              <a:spcBef>
                <a:spcPts val="700"/>
              </a:spcBef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18</a:t>
            </a:r>
            <a:r>
              <a:rPr lang="en-US" altLang="en-US" baseline="30000">
                <a:cs typeface="Arial" panose="020B0604020202020204" pitchFamily="34" charset="0"/>
              </a:rPr>
              <a:t>th</a:t>
            </a:r>
            <a:r>
              <a:rPr lang="en-US" altLang="en-US">
                <a:cs typeface="Arial" panose="020B0604020202020204" pitchFamily="34" charset="0"/>
              </a:rPr>
              <a:t> FLTS  Hurlburt Field  - Gus Sininger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endParaRPr lang="en-US" altLang="en-US" sz="160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71</a:t>
            </a:r>
            <a:r>
              <a:rPr lang="en-US" altLang="en-US" baseline="30000">
                <a:cs typeface="Arial" panose="020B0604020202020204" pitchFamily="34" charset="0"/>
              </a:rPr>
              <a:t>st</a:t>
            </a:r>
            <a:r>
              <a:rPr lang="en-US" altLang="en-US">
                <a:cs typeface="Arial" panose="020B0604020202020204" pitchFamily="34" charset="0"/>
              </a:rPr>
              <a:t> SOS  Kirtland CV-22 Ospreys - Al Heuss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endParaRPr lang="en-US" altLang="en-US" sz="1600">
              <a:solidFill>
                <a:srgbClr val="080808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17</a:t>
            </a:r>
            <a:r>
              <a:rPr lang="en-US" altLang="en-US" baseline="30000">
                <a:cs typeface="Arial" panose="020B0604020202020204" pitchFamily="34" charset="0"/>
              </a:rPr>
              <a:t>th</a:t>
            </a:r>
            <a:r>
              <a:rPr lang="en-US" altLang="en-US">
                <a:cs typeface="Arial" panose="020B0604020202020204" pitchFamily="34" charset="0"/>
              </a:rPr>
              <a:t> SOS Kadena, OK,  MC-130J  Commando II -  </a:t>
            </a:r>
          </a:p>
          <a:p>
            <a:pPr eaLnBrk="1" hangingPunct="1">
              <a:lnSpc>
                <a:spcPct val="8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                                                         Don Craig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endParaRPr lang="en-US" altLang="en-US" sz="160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16</a:t>
            </a:r>
            <a:r>
              <a:rPr lang="en-US" altLang="en-US" baseline="30000">
                <a:cs typeface="Arial" panose="020B0604020202020204" pitchFamily="34" charset="0"/>
              </a:rPr>
              <a:t>th</a:t>
            </a:r>
            <a:r>
              <a:rPr lang="en-US" altLang="en-US">
                <a:cs typeface="Arial" panose="020B0604020202020204" pitchFamily="34" charset="0"/>
              </a:rPr>
              <a:t> (73</a:t>
            </a:r>
            <a:r>
              <a:rPr lang="en-US" altLang="en-US" baseline="30000">
                <a:cs typeface="Arial" panose="020B0604020202020204" pitchFamily="34" charset="0"/>
              </a:rPr>
              <a:t>rd</a:t>
            </a:r>
            <a:r>
              <a:rPr lang="en-US" altLang="en-US">
                <a:cs typeface="Arial" panose="020B0604020202020204" pitchFamily="34" charset="0"/>
              </a:rPr>
              <a:t>) SOS Cannon AC-130W Ghost Riders  -  </a:t>
            </a:r>
          </a:p>
          <a:p>
            <a:pPr eaLnBrk="1" hangingPunct="1">
              <a:lnSpc>
                <a:spcPct val="80000"/>
              </a:lnSpc>
              <a:buClrTx/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                                        Mac MacIsaac &amp; Bob LaRosa</a:t>
            </a:r>
          </a:p>
          <a:p>
            <a:pPr eaLnBrk="1" hangingPunct="1">
              <a:lnSpc>
                <a:spcPct val="80000"/>
              </a:lnSpc>
              <a:spcBef>
                <a:spcPts val="400"/>
              </a:spcBef>
              <a:buClrTx/>
              <a:buFontTx/>
              <a:buNone/>
            </a:pPr>
            <a:endParaRPr lang="en-US" altLang="en-US" sz="160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ClrTx/>
              <a:buFontTx/>
              <a:buNone/>
            </a:pP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>
            <a:extLst>
              <a:ext uri="{FF2B5EF4-FFF2-40B4-BE49-F238E27FC236}">
                <a16:creationId xmlns:a16="http://schemas.microsoft.com/office/drawing/2014/main" id="{88E5039D-BCA3-6636-4577-16F12D70C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458200" cy="762000"/>
          </a:xfrm>
          <a:prstGeom prst="rect">
            <a:avLst/>
          </a:prstGeom>
          <a:noFill/>
          <a:ln w="9360" cap="sq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ts val="7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Association Points of Contacts (POCs): (Stand-Up)</a:t>
            </a: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D7836046-50EA-A28F-3EB5-F4E9490F2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47800"/>
            <a:ext cx="7770813" cy="502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 eaLnBrk="0" hangingPunct="0">
              <a:spcBef>
                <a:spcPts val="7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spcBef>
                <a:spcPts val="6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/>
              <a:t>    a. 71</a:t>
            </a:r>
            <a:r>
              <a:rPr lang="en-US" altLang="en-US" baseline="30000"/>
              <a:t>st</a:t>
            </a:r>
            <a:r>
              <a:rPr lang="en-US" altLang="en-US"/>
              <a:t> SOS – Jim Alvis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	b. 17</a:t>
            </a:r>
            <a:r>
              <a:rPr lang="en-US" altLang="en-US" baseline="30000"/>
              <a:t>th</a:t>
            </a:r>
            <a:r>
              <a:rPr lang="en-US" altLang="en-US"/>
              <a:t> SOS – David Voisey 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	c. 18</a:t>
            </a:r>
            <a:r>
              <a:rPr lang="en-US" altLang="en-US" baseline="30000"/>
              <a:t>th</a:t>
            </a:r>
            <a:r>
              <a:rPr lang="en-US" altLang="en-US"/>
              <a:t> SOS – Everett Sprous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	d. Maintenance Personnel – Robert “Andy” Bright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	e. KIA Families / Outreach / Honorary </a:t>
            </a:r>
          </a:p>
          <a:p>
            <a:pPr eaLnBrk="1" hangingPunct="1">
              <a:buClrTx/>
              <a:buFontTx/>
              <a:buNone/>
            </a:pPr>
            <a:r>
              <a:rPr lang="en-US" altLang="en-US"/>
              <a:t>         –   Wayne Laessig                                                             </a:t>
            </a:r>
          </a:p>
          <a:p>
            <a:pPr eaLnBrk="1" hangingPunct="1">
              <a:buClrTx/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22714</TotalTime>
  <Words>1153</Words>
  <Application>Microsoft Office PowerPoint</Application>
  <PresentationFormat>On-screen Show (4:3)</PresentationFormat>
  <Paragraphs>170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Times New Roman</vt:lpstr>
      <vt:lpstr>Microsoft YaHei</vt:lpstr>
      <vt:lpstr>Arial</vt:lpstr>
      <vt:lpstr>Calibri</vt:lpstr>
      <vt:lpstr>Arial Narrow</vt:lpstr>
      <vt:lpstr>Arial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AC-119 Gunship Association Board By-Law Recommendations</dc:title>
  <dc:creator>WLaessig</dc:creator>
  <cp:lastModifiedBy>Liz Buss</cp:lastModifiedBy>
  <cp:revision>179</cp:revision>
  <cp:lastPrinted>2014-09-15T02:10:51Z</cp:lastPrinted>
  <dcterms:created xsi:type="dcterms:W3CDTF">2003-10-02T16:41:56Z</dcterms:created>
  <dcterms:modified xsi:type="dcterms:W3CDTF">2023-01-14T22:59:19Z</dcterms:modified>
</cp:coreProperties>
</file>