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7077075" cy="9363075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800" kern="1200">
        <a:solidFill>
          <a:schemeClr val="bg1"/>
        </a:solidFill>
        <a:latin typeface="Times New Roman" panose="02020603050405020304" pitchFamily="18" charset="0"/>
        <a:ea typeface="Microsoft YaHei" panose="020B0503020204020204" pitchFamily="34" charset="-122"/>
        <a:cs typeface="+mn-cs"/>
      </a:defRPr>
    </a:lvl1pPr>
    <a:lvl2pPr marL="742950" indent="-28575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800" kern="1200">
        <a:solidFill>
          <a:schemeClr val="bg1"/>
        </a:solidFill>
        <a:latin typeface="Times New Roman" panose="02020603050405020304" pitchFamily="18" charset="0"/>
        <a:ea typeface="Microsoft YaHei" panose="020B0503020204020204" pitchFamily="34" charset="-122"/>
        <a:cs typeface="+mn-cs"/>
      </a:defRPr>
    </a:lvl2pPr>
    <a:lvl3pPr marL="11430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800" kern="1200">
        <a:solidFill>
          <a:schemeClr val="bg1"/>
        </a:solidFill>
        <a:latin typeface="Times New Roman" panose="02020603050405020304" pitchFamily="18" charset="0"/>
        <a:ea typeface="Microsoft YaHei" panose="020B0503020204020204" pitchFamily="34" charset="-122"/>
        <a:cs typeface="+mn-cs"/>
      </a:defRPr>
    </a:lvl3pPr>
    <a:lvl4pPr marL="16002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800" kern="1200">
        <a:solidFill>
          <a:schemeClr val="bg1"/>
        </a:solidFill>
        <a:latin typeface="Times New Roman" panose="02020603050405020304" pitchFamily="18" charset="0"/>
        <a:ea typeface="Microsoft YaHei" panose="020B0503020204020204" pitchFamily="34" charset="-122"/>
        <a:cs typeface="+mn-cs"/>
      </a:defRPr>
    </a:lvl4pPr>
    <a:lvl5pPr marL="20574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800" kern="1200">
        <a:solidFill>
          <a:schemeClr val="bg1"/>
        </a:solidFill>
        <a:latin typeface="Times New Roman" panose="02020603050405020304" pitchFamily="18" charset="0"/>
        <a:ea typeface="Microsoft YaHei" panose="020B0503020204020204" pitchFamily="34" charset="-122"/>
        <a:cs typeface="+mn-cs"/>
      </a:defRPr>
    </a:lvl5pPr>
    <a:lvl6pPr marL="2286000" algn="l" defTabSz="914400" rtl="0" eaLnBrk="1" latinLnBrk="0" hangingPunct="1">
      <a:defRPr sz="800" kern="1200">
        <a:solidFill>
          <a:schemeClr val="bg1"/>
        </a:solidFill>
        <a:latin typeface="Times New Roman" panose="02020603050405020304" pitchFamily="18" charset="0"/>
        <a:ea typeface="Microsoft YaHei" panose="020B0503020204020204" pitchFamily="34" charset="-122"/>
        <a:cs typeface="+mn-cs"/>
      </a:defRPr>
    </a:lvl6pPr>
    <a:lvl7pPr marL="2743200" algn="l" defTabSz="914400" rtl="0" eaLnBrk="1" latinLnBrk="0" hangingPunct="1">
      <a:defRPr sz="800" kern="1200">
        <a:solidFill>
          <a:schemeClr val="bg1"/>
        </a:solidFill>
        <a:latin typeface="Times New Roman" panose="02020603050405020304" pitchFamily="18" charset="0"/>
        <a:ea typeface="Microsoft YaHei" panose="020B0503020204020204" pitchFamily="34" charset="-122"/>
        <a:cs typeface="+mn-cs"/>
      </a:defRPr>
    </a:lvl7pPr>
    <a:lvl8pPr marL="3200400" algn="l" defTabSz="914400" rtl="0" eaLnBrk="1" latinLnBrk="0" hangingPunct="1">
      <a:defRPr sz="800" kern="1200">
        <a:solidFill>
          <a:schemeClr val="bg1"/>
        </a:solidFill>
        <a:latin typeface="Times New Roman" panose="02020603050405020304" pitchFamily="18" charset="0"/>
        <a:ea typeface="Microsoft YaHei" panose="020B0503020204020204" pitchFamily="34" charset="-122"/>
        <a:cs typeface="+mn-cs"/>
      </a:defRPr>
    </a:lvl8pPr>
    <a:lvl9pPr marL="3657600" algn="l" defTabSz="914400" rtl="0" eaLnBrk="1" latinLnBrk="0" hangingPunct="1">
      <a:defRPr sz="800" kern="1200">
        <a:solidFill>
          <a:schemeClr val="bg1"/>
        </a:solidFill>
        <a:latin typeface="Times New Roman" panose="02020603050405020304" pitchFamily="18" charset="0"/>
        <a:ea typeface="Microsoft YaHei" panose="020B0503020204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1" d="100"/>
          <a:sy n="71" d="100"/>
        </p:scale>
        <p:origin x="413" y="48"/>
      </p:cViewPr>
      <p:guideLst/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1">
            <a:extLst>
              <a:ext uri="{FF2B5EF4-FFF2-40B4-BE49-F238E27FC236}">
                <a16:creationId xmlns:a16="http://schemas.microsoft.com/office/drawing/2014/main" id="{9B73FF7B-DA0C-DB2D-4C80-859E3C56C1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077075" cy="936307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4339" name="AutoShape 2">
            <a:extLst>
              <a:ext uri="{FF2B5EF4-FFF2-40B4-BE49-F238E27FC236}">
                <a16:creationId xmlns:a16="http://schemas.microsoft.com/office/drawing/2014/main" id="{616C642A-0734-D99B-9D39-3C81228E52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7077075" cy="936307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4340" name="Text Box 3">
            <a:extLst>
              <a:ext uri="{FF2B5EF4-FFF2-40B4-BE49-F238E27FC236}">
                <a16:creationId xmlns:a16="http://schemas.microsoft.com/office/drawing/2014/main" id="{7ABC23DC-92FD-DB8B-A826-FB9C68FBB9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3067050" cy="46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4341" name="Text Box 4">
            <a:extLst>
              <a:ext uri="{FF2B5EF4-FFF2-40B4-BE49-F238E27FC236}">
                <a16:creationId xmlns:a16="http://schemas.microsoft.com/office/drawing/2014/main" id="{2DB910F4-6904-E3F5-DE00-80FB5C3DF5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8438" y="0"/>
            <a:ext cx="3067050" cy="46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4342" name="Rectangle 5">
            <a:extLst>
              <a:ext uri="{FF2B5EF4-FFF2-40B4-BE49-F238E27FC236}">
                <a16:creationId xmlns:a16="http://schemas.microsoft.com/office/drawing/2014/main" id="{9305F6D9-A2AB-0F6F-7748-23A332160FA1}"/>
              </a:ext>
            </a:extLst>
          </p:cNvPr>
          <p:cNvSpPr>
            <a:spLocks noGrp="1" noChangeArrowheads="1"/>
          </p:cNvSpPr>
          <p:nvPr>
            <p:ph type="sldImg"/>
          </p:nvPr>
        </p:nvSpPr>
        <p:spPr bwMode="auto">
          <a:xfrm>
            <a:off x="1198563" y="701675"/>
            <a:ext cx="4678362" cy="3508375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7BD12031-518B-8605-D7AB-1178C876597E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08025" y="4448175"/>
            <a:ext cx="5657850" cy="421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960" tIns="46800" rIns="9396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noProof="0"/>
          </a:p>
        </p:txBody>
      </p:sp>
      <p:sp>
        <p:nvSpPr>
          <p:cNvPr id="14344" name="Text Box 7">
            <a:extLst>
              <a:ext uri="{FF2B5EF4-FFF2-40B4-BE49-F238E27FC236}">
                <a16:creationId xmlns:a16="http://schemas.microsoft.com/office/drawing/2014/main" id="{ABD99A37-D26E-8BFE-A58E-62103F2BB6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893175"/>
            <a:ext cx="3067050" cy="46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056" name="Rectangle 8">
            <a:extLst>
              <a:ext uri="{FF2B5EF4-FFF2-40B4-BE49-F238E27FC236}">
                <a16:creationId xmlns:a16="http://schemas.microsoft.com/office/drawing/2014/main" id="{ACD387F2-9D01-F5CA-60ED-2293A763645B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4008438" y="8893175"/>
            <a:ext cx="30638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960" tIns="46800" rIns="93960" bIns="4680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fld id="{E3B0D665-3589-423D-A19C-6B5A4812E04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8">
            <a:extLst>
              <a:ext uri="{FF2B5EF4-FFF2-40B4-BE49-F238E27FC236}">
                <a16:creationId xmlns:a16="http://schemas.microsoft.com/office/drawing/2014/main" id="{0A495F02-EED7-3F2B-AB4B-6699C1DD83E2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E182C92-B047-4024-B8A2-D722D160D061}" type="slidenum">
              <a:rPr lang="en-US" altLang="en-US"/>
              <a:pPr eaLnBrk="1" hangingPunct="1"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15363" name="Text Box 1">
            <a:extLst>
              <a:ext uri="{FF2B5EF4-FFF2-40B4-BE49-F238E27FC236}">
                <a16:creationId xmlns:a16="http://schemas.microsoft.com/office/drawing/2014/main" id="{E4E98898-D1DE-3C0E-DAE3-137F6A0D1E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8438" y="8893175"/>
            <a:ext cx="3065462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3960" tIns="46800" rIns="93960" bIns="46800" anchor="b"/>
          <a:lstStyle>
            <a:lvl1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BCA86CC5-FBC9-4827-8BA5-703C2B9B7FF6}" type="slidenum">
              <a:rPr lang="en-US" altLang="en-US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/>
          </a:p>
        </p:txBody>
      </p:sp>
      <p:sp>
        <p:nvSpPr>
          <p:cNvPr id="15364" name="Text Box 2">
            <a:extLst>
              <a:ext uri="{FF2B5EF4-FFF2-40B4-BE49-F238E27FC236}">
                <a16:creationId xmlns:a16="http://schemas.microsoft.com/office/drawing/2014/main" id="{C18BCED9-B850-CA71-80C9-CBDF4FC86E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8438" y="8893175"/>
            <a:ext cx="3067050" cy="46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3960" tIns="46800" rIns="93960" bIns="46800" anchor="b"/>
          <a:lstStyle>
            <a:lvl1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3BEEB47D-F332-4EB0-8CF3-65669EB8D592}" type="slidenum">
              <a:rPr lang="en-US" altLang="en-US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/>
          </a:p>
        </p:txBody>
      </p:sp>
      <p:sp>
        <p:nvSpPr>
          <p:cNvPr id="15365" name="Rectangle 3">
            <a:extLst>
              <a:ext uri="{FF2B5EF4-FFF2-40B4-BE49-F238E27FC236}">
                <a16:creationId xmlns:a16="http://schemas.microsoft.com/office/drawing/2014/main" id="{8DF3F4CE-A0F5-E580-0050-66699E5D4CD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98563" y="701675"/>
            <a:ext cx="4681537" cy="351155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3FDAD81B-5EEC-BEB6-0733-1349966E9625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708025" y="4448175"/>
            <a:ext cx="5661025" cy="4213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8">
            <a:extLst>
              <a:ext uri="{FF2B5EF4-FFF2-40B4-BE49-F238E27FC236}">
                <a16:creationId xmlns:a16="http://schemas.microsoft.com/office/drawing/2014/main" id="{982C5D0D-11DE-53CA-7625-5E7E7F343A75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FCDEB99-B51E-433B-B806-85A1A9E42695}" type="slidenum">
              <a:rPr lang="en-US" altLang="en-US"/>
              <a:pPr eaLnBrk="1" hangingPunct="1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24579" name="Rectangle 1">
            <a:extLst>
              <a:ext uri="{FF2B5EF4-FFF2-40B4-BE49-F238E27FC236}">
                <a16:creationId xmlns:a16="http://schemas.microsoft.com/office/drawing/2014/main" id="{5D692EEF-FF2E-D6E1-33A2-5124574DCEB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98563" y="701675"/>
            <a:ext cx="4679950" cy="3509963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4580" name="Rectangle 2">
            <a:extLst>
              <a:ext uri="{FF2B5EF4-FFF2-40B4-BE49-F238E27FC236}">
                <a16:creationId xmlns:a16="http://schemas.microsoft.com/office/drawing/2014/main" id="{0F042CAD-D60A-8468-6CFC-40F1C2698193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708025" y="4448175"/>
            <a:ext cx="5659438" cy="42116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8">
            <a:extLst>
              <a:ext uri="{FF2B5EF4-FFF2-40B4-BE49-F238E27FC236}">
                <a16:creationId xmlns:a16="http://schemas.microsoft.com/office/drawing/2014/main" id="{821F3A69-04E8-582A-D1EC-9E47852FCD70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15E26C7-01DA-4CB2-B235-1CA81A640272}" type="slidenum">
              <a:rPr lang="en-US" altLang="en-US"/>
              <a:pPr eaLnBrk="1" hangingPunct="1"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25603" name="Text Box 1">
            <a:extLst>
              <a:ext uri="{FF2B5EF4-FFF2-40B4-BE49-F238E27FC236}">
                <a16:creationId xmlns:a16="http://schemas.microsoft.com/office/drawing/2014/main" id="{E1B7D12F-F692-C4F1-2CE4-79ACCB95BE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8438" y="8893175"/>
            <a:ext cx="3065462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3960" tIns="46800" rIns="93960" bIns="46800" anchor="b"/>
          <a:lstStyle>
            <a:lvl1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EB81AA80-CA84-4091-980E-0F0EA2E1F36C}" type="slidenum">
              <a:rPr lang="en-US" altLang="en-US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en-US" altLang="en-US"/>
          </a:p>
        </p:txBody>
      </p:sp>
      <p:sp>
        <p:nvSpPr>
          <p:cNvPr id="25604" name="Text Box 2">
            <a:extLst>
              <a:ext uri="{FF2B5EF4-FFF2-40B4-BE49-F238E27FC236}">
                <a16:creationId xmlns:a16="http://schemas.microsoft.com/office/drawing/2014/main" id="{35F429B6-B4F4-92B0-8D2C-AD84800ED3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8438" y="8893175"/>
            <a:ext cx="3067050" cy="46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3960" tIns="46800" rIns="93960" bIns="46800" anchor="b"/>
          <a:lstStyle>
            <a:lvl1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2ED221DC-E98E-4C2E-9554-6A357271418D}" type="slidenum">
              <a:rPr lang="en-US" altLang="en-US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en-US" altLang="en-US"/>
          </a:p>
        </p:txBody>
      </p:sp>
      <p:sp>
        <p:nvSpPr>
          <p:cNvPr id="25605" name="Rectangle 3">
            <a:extLst>
              <a:ext uri="{FF2B5EF4-FFF2-40B4-BE49-F238E27FC236}">
                <a16:creationId xmlns:a16="http://schemas.microsoft.com/office/drawing/2014/main" id="{0EDD5CB2-7875-B19C-9124-133D7ED5BAF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98563" y="701675"/>
            <a:ext cx="4681537" cy="351155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5606" name="Rectangle 4">
            <a:extLst>
              <a:ext uri="{FF2B5EF4-FFF2-40B4-BE49-F238E27FC236}">
                <a16:creationId xmlns:a16="http://schemas.microsoft.com/office/drawing/2014/main" id="{DFED281E-AA3E-814E-062C-A48D268645C1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708025" y="4448175"/>
            <a:ext cx="5661025" cy="4213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8">
            <a:extLst>
              <a:ext uri="{FF2B5EF4-FFF2-40B4-BE49-F238E27FC236}">
                <a16:creationId xmlns:a16="http://schemas.microsoft.com/office/drawing/2014/main" id="{52C87CF0-F319-7BEF-EA1C-DF90B2F699DE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2D7D796-A2E2-4C9C-9174-995F8E4A3940}" type="slidenum">
              <a:rPr lang="en-US" altLang="en-US"/>
              <a:pPr eaLnBrk="1" hangingPunct="1"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26627" name="Text Box 1">
            <a:extLst>
              <a:ext uri="{FF2B5EF4-FFF2-40B4-BE49-F238E27FC236}">
                <a16:creationId xmlns:a16="http://schemas.microsoft.com/office/drawing/2014/main" id="{400A8104-6DF4-B657-7EFF-E116364732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8438" y="8893175"/>
            <a:ext cx="3065462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3960" tIns="46800" rIns="93960" bIns="46800" anchor="b"/>
          <a:lstStyle>
            <a:lvl1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3CF06549-CA0A-4E86-820C-E369DE54B14A}" type="slidenum">
              <a:rPr lang="en-US" altLang="en-US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en-US" altLang="en-US"/>
          </a:p>
        </p:txBody>
      </p:sp>
      <p:sp>
        <p:nvSpPr>
          <p:cNvPr id="26628" name="Rectangle 2">
            <a:extLst>
              <a:ext uri="{FF2B5EF4-FFF2-40B4-BE49-F238E27FC236}">
                <a16:creationId xmlns:a16="http://schemas.microsoft.com/office/drawing/2014/main" id="{5F32A01D-58EB-6E46-5F21-24D73DC6237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98563" y="701675"/>
            <a:ext cx="4681537" cy="351155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629" name="Rectangle 3">
            <a:extLst>
              <a:ext uri="{FF2B5EF4-FFF2-40B4-BE49-F238E27FC236}">
                <a16:creationId xmlns:a16="http://schemas.microsoft.com/office/drawing/2014/main" id="{D48B688D-2289-9ACB-41E8-69CF0455147B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708025" y="4448175"/>
            <a:ext cx="5661025" cy="4213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8">
            <a:extLst>
              <a:ext uri="{FF2B5EF4-FFF2-40B4-BE49-F238E27FC236}">
                <a16:creationId xmlns:a16="http://schemas.microsoft.com/office/drawing/2014/main" id="{EE727281-CD87-222B-E5A0-F987396CAE06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F43B3F0-506E-4F78-BD83-744CC4E40EA8}" type="slidenum">
              <a:rPr lang="en-US" altLang="en-US"/>
              <a:pPr eaLnBrk="1" hangingPunct="1"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16387" name="Text Box 1">
            <a:extLst>
              <a:ext uri="{FF2B5EF4-FFF2-40B4-BE49-F238E27FC236}">
                <a16:creationId xmlns:a16="http://schemas.microsoft.com/office/drawing/2014/main" id="{31FA2108-6D7D-BB16-D8D5-8A68DD5657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8438" y="8893175"/>
            <a:ext cx="3065462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3960" tIns="46800" rIns="93960" bIns="46800" anchor="b"/>
          <a:lstStyle>
            <a:lvl1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65612421-8B1F-4260-A96A-75A338801021}" type="slidenum">
              <a:rPr lang="en-US" altLang="en-US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/>
          </a:p>
        </p:txBody>
      </p:sp>
      <p:sp>
        <p:nvSpPr>
          <p:cNvPr id="16388" name="Text Box 2">
            <a:extLst>
              <a:ext uri="{FF2B5EF4-FFF2-40B4-BE49-F238E27FC236}">
                <a16:creationId xmlns:a16="http://schemas.microsoft.com/office/drawing/2014/main" id="{90304D90-1CB1-75D5-CF3D-A193E7F2B2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8438" y="8893175"/>
            <a:ext cx="3067050" cy="46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3960" tIns="46800" rIns="93960" bIns="46800" anchor="b"/>
          <a:lstStyle>
            <a:lvl1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D0B92FD1-5EFB-4AF8-9BD0-E0F5000F7FCC}" type="slidenum">
              <a:rPr lang="en-US" altLang="en-US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/>
          </a:p>
        </p:txBody>
      </p:sp>
      <p:sp>
        <p:nvSpPr>
          <p:cNvPr id="16389" name="Rectangle 3">
            <a:extLst>
              <a:ext uri="{FF2B5EF4-FFF2-40B4-BE49-F238E27FC236}">
                <a16:creationId xmlns:a16="http://schemas.microsoft.com/office/drawing/2014/main" id="{C3D35004-9B21-C7EE-6739-4EC65CD1763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98563" y="701675"/>
            <a:ext cx="4681537" cy="351155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390" name="Rectangle 4">
            <a:extLst>
              <a:ext uri="{FF2B5EF4-FFF2-40B4-BE49-F238E27FC236}">
                <a16:creationId xmlns:a16="http://schemas.microsoft.com/office/drawing/2014/main" id="{AB16E8DC-F783-1FDD-00D4-41BACBD4390C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708025" y="4448175"/>
            <a:ext cx="5661025" cy="4213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8">
            <a:extLst>
              <a:ext uri="{FF2B5EF4-FFF2-40B4-BE49-F238E27FC236}">
                <a16:creationId xmlns:a16="http://schemas.microsoft.com/office/drawing/2014/main" id="{123A0035-2052-1075-B271-287C513D3CE4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E9F56B6-1BF2-4B55-8891-1547D60224BA}" type="slidenum">
              <a:rPr lang="en-US" altLang="en-US"/>
              <a:pPr eaLnBrk="1" hangingPunct="1"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17411" name="Text Box 1">
            <a:extLst>
              <a:ext uri="{FF2B5EF4-FFF2-40B4-BE49-F238E27FC236}">
                <a16:creationId xmlns:a16="http://schemas.microsoft.com/office/drawing/2014/main" id="{AE63CF70-C48D-0B5A-C231-47CC76B026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8438" y="8893175"/>
            <a:ext cx="3065462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3960" tIns="46800" rIns="93960" bIns="46800" anchor="b"/>
          <a:lstStyle>
            <a:lvl1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E3612AD3-6406-4BA8-AD7D-09C285CDCE5F}" type="slidenum">
              <a:rPr lang="en-US" altLang="en-US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US" altLang="en-US"/>
          </a:p>
        </p:txBody>
      </p:sp>
      <p:sp>
        <p:nvSpPr>
          <p:cNvPr id="17412" name="Text Box 2">
            <a:extLst>
              <a:ext uri="{FF2B5EF4-FFF2-40B4-BE49-F238E27FC236}">
                <a16:creationId xmlns:a16="http://schemas.microsoft.com/office/drawing/2014/main" id="{BA9AB330-CF9B-70DB-3A0D-1353ED3822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8438" y="8893175"/>
            <a:ext cx="3067050" cy="46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3960" tIns="46800" rIns="93960" bIns="46800" anchor="b"/>
          <a:lstStyle>
            <a:lvl1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9BD50999-BB20-4E2A-A82B-5D973CE4FE3E}" type="slidenum">
              <a:rPr lang="en-US" altLang="en-US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US" altLang="en-US"/>
          </a:p>
        </p:txBody>
      </p:sp>
      <p:sp>
        <p:nvSpPr>
          <p:cNvPr id="17413" name="Rectangle 3">
            <a:extLst>
              <a:ext uri="{FF2B5EF4-FFF2-40B4-BE49-F238E27FC236}">
                <a16:creationId xmlns:a16="http://schemas.microsoft.com/office/drawing/2014/main" id="{86F3F515-62C9-DE64-920D-3EDDEA81E4E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98563" y="701675"/>
            <a:ext cx="4681537" cy="351155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414" name="Rectangle 4">
            <a:extLst>
              <a:ext uri="{FF2B5EF4-FFF2-40B4-BE49-F238E27FC236}">
                <a16:creationId xmlns:a16="http://schemas.microsoft.com/office/drawing/2014/main" id="{988428CC-ECB1-745B-EEDD-84600D8BBD94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708025" y="4448175"/>
            <a:ext cx="5661025" cy="4213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8">
            <a:extLst>
              <a:ext uri="{FF2B5EF4-FFF2-40B4-BE49-F238E27FC236}">
                <a16:creationId xmlns:a16="http://schemas.microsoft.com/office/drawing/2014/main" id="{CA0AAEED-043A-F711-78BA-9C92C5C71668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A463665-F8E4-4071-A18B-7C4A5DC6368B}" type="slidenum">
              <a:rPr lang="en-US" altLang="en-US"/>
              <a:pPr eaLnBrk="1" hangingPunct="1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18435" name="Text Box 1">
            <a:extLst>
              <a:ext uri="{FF2B5EF4-FFF2-40B4-BE49-F238E27FC236}">
                <a16:creationId xmlns:a16="http://schemas.microsoft.com/office/drawing/2014/main" id="{CD6C20E4-76EE-4E69-52A9-1509A1B1BE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8438" y="8893175"/>
            <a:ext cx="3065462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3960" tIns="46800" rIns="93960" bIns="46800" anchor="b"/>
          <a:lstStyle>
            <a:lvl1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36E47FBC-3773-45A5-814F-8EBF47A64A2B}" type="slidenum">
              <a:rPr lang="en-US" altLang="en-US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US" altLang="en-US"/>
          </a:p>
        </p:txBody>
      </p:sp>
      <p:sp>
        <p:nvSpPr>
          <p:cNvPr id="18436" name="Text Box 2">
            <a:extLst>
              <a:ext uri="{FF2B5EF4-FFF2-40B4-BE49-F238E27FC236}">
                <a16:creationId xmlns:a16="http://schemas.microsoft.com/office/drawing/2014/main" id="{03F1F36A-04E4-FFDD-C18C-3DD03349A9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8438" y="8893175"/>
            <a:ext cx="3067050" cy="46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3960" tIns="46800" rIns="93960" bIns="46800" anchor="b"/>
          <a:lstStyle>
            <a:lvl1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60670199-E912-4C49-8F58-7102A223A217}" type="slidenum">
              <a:rPr lang="en-US" altLang="en-US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US" altLang="en-US"/>
          </a:p>
        </p:txBody>
      </p:sp>
      <p:sp>
        <p:nvSpPr>
          <p:cNvPr id="18437" name="Rectangle 3">
            <a:extLst>
              <a:ext uri="{FF2B5EF4-FFF2-40B4-BE49-F238E27FC236}">
                <a16:creationId xmlns:a16="http://schemas.microsoft.com/office/drawing/2014/main" id="{9ED30302-3A03-2AC3-76C8-A31F8A1373E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98563" y="701675"/>
            <a:ext cx="4681537" cy="351155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8438" name="Rectangle 4">
            <a:extLst>
              <a:ext uri="{FF2B5EF4-FFF2-40B4-BE49-F238E27FC236}">
                <a16:creationId xmlns:a16="http://schemas.microsoft.com/office/drawing/2014/main" id="{EEED4356-E700-D59E-12F4-C9C294887CEF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708025" y="4448175"/>
            <a:ext cx="5661025" cy="4213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8">
            <a:extLst>
              <a:ext uri="{FF2B5EF4-FFF2-40B4-BE49-F238E27FC236}">
                <a16:creationId xmlns:a16="http://schemas.microsoft.com/office/drawing/2014/main" id="{671FB7A5-87E3-CD25-9329-BC74283E5643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4E55625-44A1-4F1C-BD85-076F00F54966}" type="slidenum">
              <a:rPr lang="en-US" altLang="en-US"/>
              <a:pPr eaLnBrk="1" hangingPunct="1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19459" name="Rectangle 1">
            <a:extLst>
              <a:ext uri="{FF2B5EF4-FFF2-40B4-BE49-F238E27FC236}">
                <a16:creationId xmlns:a16="http://schemas.microsoft.com/office/drawing/2014/main" id="{44A5D66D-5E80-77FE-F0C8-0800C93FBAB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98563" y="701675"/>
            <a:ext cx="4679950" cy="3509963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60" name="Rectangle 2">
            <a:extLst>
              <a:ext uri="{FF2B5EF4-FFF2-40B4-BE49-F238E27FC236}">
                <a16:creationId xmlns:a16="http://schemas.microsoft.com/office/drawing/2014/main" id="{D09FDCD3-8DBD-CDE4-43C3-C2ABA2C5B6C3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708025" y="4448175"/>
            <a:ext cx="5659438" cy="42116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8">
            <a:extLst>
              <a:ext uri="{FF2B5EF4-FFF2-40B4-BE49-F238E27FC236}">
                <a16:creationId xmlns:a16="http://schemas.microsoft.com/office/drawing/2014/main" id="{34C890A2-9023-28BF-32DD-35B2E6EE28BE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894CED0-EC1C-48EF-B85C-C84B50B95CFB}" type="slidenum">
              <a:rPr lang="en-US" altLang="en-US"/>
              <a:pPr eaLnBrk="1" hangingPunct="1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20483" name="Rectangle 1">
            <a:extLst>
              <a:ext uri="{FF2B5EF4-FFF2-40B4-BE49-F238E27FC236}">
                <a16:creationId xmlns:a16="http://schemas.microsoft.com/office/drawing/2014/main" id="{5305A546-CDBE-41DB-1B8F-911C3BB868C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98563" y="701675"/>
            <a:ext cx="4679950" cy="3509963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484" name="Rectangle 2">
            <a:extLst>
              <a:ext uri="{FF2B5EF4-FFF2-40B4-BE49-F238E27FC236}">
                <a16:creationId xmlns:a16="http://schemas.microsoft.com/office/drawing/2014/main" id="{E8B66701-CF1B-3A61-AC1A-27E583FBCE7E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708025" y="4448175"/>
            <a:ext cx="5659438" cy="42116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8">
            <a:extLst>
              <a:ext uri="{FF2B5EF4-FFF2-40B4-BE49-F238E27FC236}">
                <a16:creationId xmlns:a16="http://schemas.microsoft.com/office/drawing/2014/main" id="{D7FC0B7B-9EC1-7F56-0B09-56D410B59986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50666DD-D1AD-4F05-A282-642D6F338441}" type="slidenum">
              <a:rPr lang="en-US" altLang="en-US"/>
              <a:pPr eaLnBrk="1" hangingPunct="1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21507" name="Rectangle 1">
            <a:extLst>
              <a:ext uri="{FF2B5EF4-FFF2-40B4-BE49-F238E27FC236}">
                <a16:creationId xmlns:a16="http://schemas.microsoft.com/office/drawing/2014/main" id="{B7733D00-F385-E978-DAE1-B4815BF73D4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98563" y="701675"/>
            <a:ext cx="4679950" cy="3509963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8" name="Rectangle 2">
            <a:extLst>
              <a:ext uri="{FF2B5EF4-FFF2-40B4-BE49-F238E27FC236}">
                <a16:creationId xmlns:a16="http://schemas.microsoft.com/office/drawing/2014/main" id="{9E3AA9FE-A3C5-BFBF-541E-758D796F68E1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708025" y="4448175"/>
            <a:ext cx="5659438" cy="42116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8">
            <a:extLst>
              <a:ext uri="{FF2B5EF4-FFF2-40B4-BE49-F238E27FC236}">
                <a16:creationId xmlns:a16="http://schemas.microsoft.com/office/drawing/2014/main" id="{D423254C-2591-251D-2BD7-97F6D0602924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F862F15-8C72-4DF7-8977-C2C0EFDBA890}" type="slidenum">
              <a:rPr lang="en-US" altLang="en-US"/>
              <a:pPr eaLnBrk="1" hangingPunct="1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22531" name="Text Box 1">
            <a:extLst>
              <a:ext uri="{FF2B5EF4-FFF2-40B4-BE49-F238E27FC236}">
                <a16:creationId xmlns:a16="http://schemas.microsoft.com/office/drawing/2014/main" id="{37744E32-947A-4618-F51E-F8CE4EF9A3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8438" y="8893175"/>
            <a:ext cx="3065462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3960" tIns="46800" rIns="93960" bIns="46800" anchor="b"/>
          <a:lstStyle>
            <a:lvl1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55F3487-8A23-4BAC-BC53-86E62A8D94C4}" type="slidenum">
              <a:rPr lang="en-US" altLang="en-US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en-US" altLang="en-US"/>
          </a:p>
        </p:txBody>
      </p:sp>
      <p:sp>
        <p:nvSpPr>
          <p:cNvPr id="22532" name="Text Box 2">
            <a:extLst>
              <a:ext uri="{FF2B5EF4-FFF2-40B4-BE49-F238E27FC236}">
                <a16:creationId xmlns:a16="http://schemas.microsoft.com/office/drawing/2014/main" id="{A1C0B81A-7297-9BFD-2A0A-C113DD34B6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8438" y="8893175"/>
            <a:ext cx="3067050" cy="46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3960" tIns="46800" rIns="93960" bIns="46800" anchor="b"/>
          <a:lstStyle>
            <a:lvl1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5305CFEB-B742-42C9-B31A-630A6DE99FB3}" type="slidenum">
              <a:rPr lang="en-US" altLang="en-US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en-US" altLang="en-US"/>
          </a:p>
        </p:txBody>
      </p:sp>
      <p:sp>
        <p:nvSpPr>
          <p:cNvPr id="22533" name="Rectangle 3">
            <a:extLst>
              <a:ext uri="{FF2B5EF4-FFF2-40B4-BE49-F238E27FC236}">
                <a16:creationId xmlns:a16="http://schemas.microsoft.com/office/drawing/2014/main" id="{A9A4A8A2-8941-183E-2D1B-FC64DA4E56B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98563" y="701675"/>
            <a:ext cx="4681537" cy="351155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534" name="Text Box 4">
            <a:extLst>
              <a:ext uri="{FF2B5EF4-FFF2-40B4-BE49-F238E27FC236}">
                <a16:creationId xmlns:a16="http://schemas.microsoft.com/office/drawing/2014/main" id="{A294F264-1484-E106-75C6-8E8C34B050E9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708025" y="4448175"/>
            <a:ext cx="5661025" cy="4213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latin typeface="Times New Roman" panose="02020603050405020304" pitchFamily="18" charset="0"/>
                <a:ea typeface="Microsoft YaHei" panose="020B0503020204020204" pitchFamily="34" charset="-122"/>
              </a:rPr>
              <a:t>Intro 73</a:t>
            </a:r>
            <a:r>
              <a:rPr lang="en-US" altLang="en-US" baseline="30000">
                <a:latin typeface="Times New Roman" panose="02020603050405020304" pitchFamily="18" charset="0"/>
                <a:ea typeface="Microsoft YaHei" panose="020B0503020204020204" pitchFamily="34" charset="-122"/>
              </a:rPr>
              <a:t>rd</a:t>
            </a:r>
            <a:r>
              <a:rPr lang="en-US" altLang="en-US">
                <a:latin typeface="Times New Roman" panose="02020603050405020304" pitchFamily="18" charset="0"/>
                <a:ea typeface="Microsoft YaHei" panose="020B0503020204020204" pitchFamily="34" charset="-122"/>
              </a:rPr>
              <a:t> guys</a:t>
            </a:r>
          </a:p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>
              <a:latin typeface="Times New Roman" panose="02020603050405020304" pitchFamily="18" charset="0"/>
              <a:ea typeface="Microsoft YaHei" panose="020B0503020204020204" pitchFamily="34" charset="-122"/>
            </a:endParaRPr>
          </a:p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>
                <a:latin typeface="Times New Roman" panose="02020603050405020304" pitchFamily="18" charset="0"/>
                <a:ea typeface="Microsoft YaHei" panose="020B0503020204020204" pitchFamily="34" charset="-122"/>
              </a:rPr>
              <a:t>73</a:t>
            </a:r>
            <a:r>
              <a:rPr lang="en-US" altLang="en-US" baseline="30000">
                <a:latin typeface="Times New Roman" panose="02020603050405020304" pitchFamily="18" charset="0"/>
                <a:ea typeface="Microsoft YaHei" panose="020B0503020204020204" pitchFamily="34" charset="-122"/>
              </a:rPr>
              <a:t>rd</a:t>
            </a:r>
            <a:r>
              <a:rPr lang="en-US" altLang="en-US">
                <a:latin typeface="Times New Roman" panose="02020603050405020304" pitchFamily="18" charset="0"/>
                <a:ea typeface="Microsoft YaHei" panose="020B0503020204020204" pitchFamily="34" charset="-122"/>
              </a:rPr>
              <a:t> Briefing Rooms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8">
            <a:extLst>
              <a:ext uri="{FF2B5EF4-FFF2-40B4-BE49-F238E27FC236}">
                <a16:creationId xmlns:a16="http://schemas.microsoft.com/office/drawing/2014/main" id="{BA92FDE4-D0D4-242B-ACE8-B532C4E2EAD3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eaLnBrk="0" hangingPunct="0">
              <a:spcBef>
                <a:spcPct val="300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D8090A5-8E71-4621-9D7B-AC8339A1D245}" type="slidenum">
              <a:rPr lang="en-US" altLang="en-US"/>
              <a:pPr eaLnBrk="1" hangingPunct="1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23555" name="Rectangle 1">
            <a:extLst>
              <a:ext uri="{FF2B5EF4-FFF2-40B4-BE49-F238E27FC236}">
                <a16:creationId xmlns:a16="http://schemas.microsoft.com/office/drawing/2014/main" id="{87404294-F836-602C-905C-853B38AE592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98563" y="701675"/>
            <a:ext cx="4679950" cy="3509963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6" name="Rectangle 2">
            <a:extLst>
              <a:ext uri="{FF2B5EF4-FFF2-40B4-BE49-F238E27FC236}">
                <a16:creationId xmlns:a16="http://schemas.microsoft.com/office/drawing/2014/main" id="{E1FB931D-3527-49D6-F0E1-CB9238ACD295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708025" y="4448175"/>
            <a:ext cx="5659438" cy="42116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812491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08673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3513" y="609600"/>
            <a:ext cx="1941512" cy="58642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5313" cy="58642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38662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55913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15349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47800"/>
            <a:ext cx="3808413" cy="5026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447800"/>
            <a:ext cx="3808412" cy="5026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206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33454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02946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36234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54547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32844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5EDF8990-1B3E-111F-D95E-71B8EE87AD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69225" cy="53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title text format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DB4D531C-634B-C17D-17D9-1214E6D33C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69225" cy="502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outline text format</a:t>
            </a:r>
          </a:p>
          <a:p>
            <a:pPr lvl="1"/>
            <a:r>
              <a:rPr lang="en-GB" altLang="en-US"/>
              <a:t>Second Outline Level</a:t>
            </a:r>
          </a:p>
          <a:p>
            <a:pPr lvl="2"/>
            <a:r>
              <a:rPr lang="en-GB" altLang="en-US"/>
              <a:t>Third Outline Level</a:t>
            </a:r>
          </a:p>
          <a:p>
            <a:pPr lvl="3"/>
            <a:r>
              <a:rPr lang="en-GB" altLang="en-US"/>
              <a:t>Fourth Outline Level</a:t>
            </a:r>
          </a:p>
          <a:p>
            <a:pPr lvl="4"/>
            <a:r>
              <a:rPr lang="en-GB" altLang="en-US"/>
              <a:t>Fifth Outline Level</a:t>
            </a:r>
          </a:p>
          <a:p>
            <a:pPr lvl="4"/>
            <a:r>
              <a:rPr lang="en-GB" altLang="en-US"/>
              <a:t>Sixth Outline Level</a:t>
            </a:r>
          </a:p>
          <a:p>
            <a:pPr lvl="4"/>
            <a:r>
              <a:rPr lang="en-GB" altLang="en-US"/>
              <a:t>Seventh Outline Level</a:t>
            </a:r>
          </a:p>
          <a:p>
            <a:pPr lvl="4"/>
            <a:r>
              <a:rPr lang="en-GB" altLang="en-US"/>
              <a:t>Eighth Outline Level</a:t>
            </a:r>
          </a:p>
          <a:p>
            <a:pPr lvl="4"/>
            <a:r>
              <a:rPr lang="en-GB" altLang="en-US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Times New Roman" pitchFamily="16" charset="0"/>
          <a:ea typeface="Microsoft YaHei" charset="-122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Times New Roman" pitchFamily="16" charset="0"/>
          <a:ea typeface="Microsoft YaHei" charset="-122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Times New Roman" pitchFamily="16" charset="0"/>
          <a:ea typeface="Microsoft YaHei" charset="-122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Times New Roman" pitchFamily="16" charset="0"/>
          <a:ea typeface="Microsoft YaHei" charset="-122"/>
        </a:defRPr>
      </a:lvl5pPr>
      <a:lvl6pPr marL="2514600" indent="-228600"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Times New Roman" pitchFamily="16" charset="0"/>
          <a:ea typeface="Microsoft YaHei" charset="-122"/>
        </a:defRPr>
      </a:lvl6pPr>
      <a:lvl7pPr marL="2971800" indent="-228600"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Times New Roman" pitchFamily="16" charset="0"/>
          <a:ea typeface="Microsoft YaHei" charset="-122"/>
        </a:defRPr>
      </a:lvl7pPr>
      <a:lvl8pPr marL="3429000" indent="-228600"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Times New Roman" pitchFamily="16" charset="0"/>
          <a:ea typeface="Microsoft YaHei" charset="-122"/>
        </a:defRPr>
      </a:lvl8pPr>
      <a:lvl9pPr marL="3886200" indent="-228600"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Times New Roman" pitchFamily="16" charset="0"/>
          <a:ea typeface="Microsoft YaHei" charset="-122"/>
        </a:defRPr>
      </a:lvl9pPr>
    </p:titleStyle>
    <p:bodyStyle>
      <a:lvl1pPr marL="342900" indent="-342900" algn="l" defTabSz="457200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ea typeface="+mn-ea"/>
        </a:defRPr>
      </a:lvl2pPr>
      <a:lvl3pPr marL="11430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</a:defRPr>
      </a:lvl3pPr>
      <a:lvl4pPr marL="1600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>
            <a:extLst>
              <a:ext uri="{FF2B5EF4-FFF2-40B4-BE49-F238E27FC236}">
                <a16:creationId xmlns:a16="http://schemas.microsoft.com/office/drawing/2014/main" id="{6D4F959B-32D9-BFE6-4D51-AC5EF3B4BF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en-US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18</a:t>
            </a:r>
            <a:r>
              <a:rPr lang="en-US" altLang="en-US" sz="2400" b="1" baseline="300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th</a:t>
            </a:r>
            <a:r>
              <a:rPr lang="en-US" alt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 AC-119 Gunship Association Meeting:  Sept. 30, 2017</a:t>
            </a:r>
          </a:p>
        </p:txBody>
      </p:sp>
      <p:sp>
        <p:nvSpPr>
          <p:cNvPr id="2051" name="Text Box 2">
            <a:extLst>
              <a:ext uri="{FF2B5EF4-FFF2-40B4-BE49-F238E27FC236}">
                <a16:creationId xmlns:a16="http://schemas.microsoft.com/office/drawing/2014/main" id="{12C3335E-02E7-0816-7812-5B8F553FDB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66750"/>
            <a:ext cx="8550275" cy="601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533400" indent="-530225" eaLnBrk="0" hangingPunct="0">
              <a:spcBef>
                <a:spcPts val="700"/>
              </a:spcBef>
              <a:tabLst>
                <a:tab pos="533400" algn="l"/>
                <a:tab pos="990600" algn="l"/>
                <a:tab pos="1447800" algn="l"/>
                <a:tab pos="1905000" algn="l"/>
                <a:tab pos="2362200" algn="l"/>
                <a:tab pos="2819400" algn="l"/>
                <a:tab pos="3276600" algn="l"/>
                <a:tab pos="3733800" algn="l"/>
                <a:tab pos="4191000" algn="l"/>
                <a:tab pos="4648200" algn="l"/>
                <a:tab pos="5105400" algn="l"/>
                <a:tab pos="5562600" algn="l"/>
                <a:tab pos="6019800" algn="l"/>
                <a:tab pos="6477000" algn="l"/>
                <a:tab pos="6934200" algn="l"/>
                <a:tab pos="7391400" algn="l"/>
                <a:tab pos="7848600" algn="l"/>
                <a:tab pos="8305800" algn="l"/>
                <a:tab pos="8763000" algn="l"/>
                <a:tab pos="9220200" algn="l"/>
                <a:tab pos="9677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 eaLnBrk="0" hangingPunct="0">
              <a:spcBef>
                <a:spcPts val="600"/>
              </a:spcBef>
              <a:tabLst>
                <a:tab pos="533400" algn="l"/>
                <a:tab pos="990600" algn="l"/>
                <a:tab pos="1447800" algn="l"/>
                <a:tab pos="1905000" algn="l"/>
                <a:tab pos="2362200" algn="l"/>
                <a:tab pos="2819400" algn="l"/>
                <a:tab pos="3276600" algn="l"/>
                <a:tab pos="3733800" algn="l"/>
                <a:tab pos="4191000" algn="l"/>
                <a:tab pos="4648200" algn="l"/>
                <a:tab pos="5105400" algn="l"/>
                <a:tab pos="5562600" algn="l"/>
                <a:tab pos="6019800" algn="l"/>
                <a:tab pos="6477000" algn="l"/>
                <a:tab pos="6934200" algn="l"/>
                <a:tab pos="7391400" algn="l"/>
                <a:tab pos="7848600" algn="l"/>
                <a:tab pos="8305800" algn="l"/>
                <a:tab pos="8763000" algn="l"/>
                <a:tab pos="9220200" algn="l"/>
                <a:tab pos="9677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 eaLnBrk="0" hangingPunct="0">
              <a:spcBef>
                <a:spcPts val="500"/>
              </a:spcBef>
              <a:tabLst>
                <a:tab pos="533400" algn="l"/>
                <a:tab pos="990600" algn="l"/>
                <a:tab pos="1447800" algn="l"/>
                <a:tab pos="1905000" algn="l"/>
                <a:tab pos="2362200" algn="l"/>
                <a:tab pos="2819400" algn="l"/>
                <a:tab pos="3276600" algn="l"/>
                <a:tab pos="3733800" algn="l"/>
                <a:tab pos="4191000" algn="l"/>
                <a:tab pos="4648200" algn="l"/>
                <a:tab pos="5105400" algn="l"/>
                <a:tab pos="5562600" algn="l"/>
                <a:tab pos="6019800" algn="l"/>
                <a:tab pos="6477000" algn="l"/>
                <a:tab pos="6934200" algn="l"/>
                <a:tab pos="7391400" algn="l"/>
                <a:tab pos="7848600" algn="l"/>
                <a:tab pos="8305800" algn="l"/>
                <a:tab pos="8763000" algn="l"/>
                <a:tab pos="9220200" algn="l"/>
                <a:tab pos="9677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533400" algn="l"/>
                <a:tab pos="990600" algn="l"/>
                <a:tab pos="1447800" algn="l"/>
                <a:tab pos="1905000" algn="l"/>
                <a:tab pos="2362200" algn="l"/>
                <a:tab pos="2819400" algn="l"/>
                <a:tab pos="3276600" algn="l"/>
                <a:tab pos="3733800" algn="l"/>
                <a:tab pos="4191000" algn="l"/>
                <a:tab pos="4648200" algn="l"/>
                <a:tab pos="5105400" algn="l"/>
                <a:tab pos="5562600" algn="l"/>
                <a:tab pos="6019800" algn="l"/>
                <a:tab pos="6477000" algn="l"/>
                <a:tab pos="6934200" algn="l"/>
                <a:tab pos="7391400" algn="l"/>
                <a:tab pos="7848600" algn="l"/>
                <a:tab pos="8305800" algn="l"/>
                <a:tab pos="8763000" algn="l"/>
                <a:tab pos="9220200" algn="l"/>
                <a:tab pos="9677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533400" algn="l"/>
                <a:tab pos="990600" algn="l"/>
                <a:tab pos="1447800" algn="l"/>
                <a:tab pos="1905000" algn="l"/>
                <a:tab pos="2362200" algn="l"/>
                <a:tab pos="2819400" algn="l"/>
                <a:tab pos="3276600" algn="l"/>
                <a:tab pos="3733800" algn="l"/>
                <a:tab pos="4191000" algn="l"/>
                <a:tab pos="4648200" algn="l"/>
                <a:tab pos="5105400" algn="l"/>
                <a:tab pos="5562600" algn="l"/>
                <a:tab pos="6019800" algn="l"/>
                <a:tab pos="6477000" algn="l"/>
                <a:tab pos="6934200" algn="l"/>
                <a:tab pos="7391400" algn="l"/>
                <a:tab pos="7848600" algn="l"/>
                <a:tab pos="8305800" algn="l"/>
                <a:tab pos="8763000" algn="l"/>
                <a:tab pos="9220200" algn="l"/>
                <a:tab pos="9677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33400" algn="l"/>
                <a:tab pos="990600" algn="l"/>
                <a:tab pos="1447800" algn="l"/>
                <a:tab pos="1905000" algn="l"/>
                <a:tab pos="2362200" algn="l"/>
                <a:tab pos="2819400" algn="l"/>
                <a:tab pos="3276600" algn="l"/>
                <a:tab pos="3733800" algn="l"/>
                <a:tab pos="4191000" algn="l"/>
                <a:tab pos="4648200" algn="l"/>
                <a:tab pos="5105400" algn="l"/>
                <a:tab pos="5562600" algn="l"/>
                <a:tab pos="6019800" algn="l"/>
                <a:tab pos="6477000" algn="l"/>
                <a:tab pos="6934200" algn="l"/>
                <a:tab pos="7391400" algn="l"/>
                <a:tab pos="7848600" algn="l"/>
                <a:tab pos="8305800" algn="l"/>
                <a:tab pos="8763000" algn="l"/>
                <a:tab pos="9220200" algn="l"/>
                <a:tab pos="9677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33400" algn="l"/>
                <a:tab pos="990600" algn="l"/>
                <a:tab pos="1447800" algn="l"/>
                <a:tab pos="1905000" algn="l"/>
                <a:tab pos="2362200" algn="l"/>
                <a:tab pos="2819400" algn="l"/>
                <a:tab pos="3276600" algn="l"/>
                <a:tab pos="3733800" algn="l"/>
                <a:tab pos="4191000" algn="l"/>
                <a:tab pos="4648200" algn="l"/>
                <a:tab pos="5105400" algn="l"/>
                <a:tab pos="5562600" algn="l"/>
                <a:tab pos="6019800" algn="l"/>
                <a:tab pos="6477000" algn="l"/>
                <a:tab pos="6934200" algn="l"/>
                <a:tab pos="7391400" algn="l"/>
                <a:tab pos="7848600" algn="l"/>
                <a:tab pos="8305800" algn="l"/>
                <a:tab pos="8763000" algn="l"/>
                <a:tab pos="9220200" algn="l"/>
                <a:tab pos="9677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33400" algn="l"/>
                <a:tab pos="990600" algn="l"/>
                <a:tab pos="1447800" algn="l"/>
                <a:tab pos="1905000" algn="l"/>
                <a:tab pos="2362200" algn="l"/>
                <a:tab pos="2819400" algn="l"/>
                <a:tab pos="3276600" algn="l"/>
                <a:tab pos="3733800" algn="l"/>
                <a:tab pos="4191000" algn="l"/>
                <a:tab pos="4648200" algn="l"/>
                <a:tab pos="5105400" algn="l"/>
                <a:tab pos="5562600" algn="l"/>
                <a:tab pos="6019800" algn="l"/>
                <a:tab pos="6477000" algn="l"/>
                <a:tab pos="6934200" algn="l"/>
                <a:tab pos="7391400" algn="l"/>
                <a:tab pos="7848600" algn="l"/>
                <a:tab pos="8305800" algn="l"/>
                <a:tab pos="8763000" algn="l"/>
                <a:tab pos="9220200" algn="l"/>
                <a:tab pos="9677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33400" algn="l"/>
                <a:tab pos="990600" algn="l"/>
                <a:tab pos="1447800" algn="l"/>
                <a:tab pos="1905000" algn="l"/>
                <a:tab pos="2362200" algn="l"/>
                <a:tab pos="2819400" algn="l"/>
                <a:tab pos="3276600" algn="l"/>
                <a:tab pos="3733800" algn="l"/>
                <a:tab pos="4191000" algn="l"/>
                <a:tab pos="4648200" algn="l"/>
                <a:tab pos="5105400" algn="l"/>
                <a:tab pos="5562600" algn="l"/>
                <a:tab pos="6019800" algn="l"/>
                <a:tab pos="6477000" algn="l"/>
                <a:tab pos="6934200" algn="l"/>
                <a:tab pos="7391400" algn="l"/>
                <a:tab pos="7848600" algn="l"/>
                <a:tab pos="8305800" algn="l"/>
                <a:tab pos="8763000" algn="l"/>
                <a:tab pos="9220200" algn="l"/>
                <a:tab pos="9677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413"/>
              </a:spcBef>
              <a:spcAft>
                <a:spcPts val="413"/>
              </a:spcAft>
              <a:buClrTx/>
              <a:buFontTx/>
              <a:buNone/>
            </a:pPr>
            <a:r>
              <a:rPr lang="en-US" altLang="en-US" sz="2200"/>
              <a:t>     </a:t>
            </a:r>
          </a:p>
        </p:txBody>
      </p:sp>
      <p:sp>
        <p:nvSpPr>
          <p:cNvPr id="2052" name="Text Box 3">
            <a:extLst>
              <a:ext uri="{FF2B5EF4-FFF2-40B4-BE49-F238E27FC236}">
                <a16:creationId xmlns:a16="http://schemas.microsoft.com/office/drawing/2014/main" id="{F968D4A0-FCA3-BCB1-5B8F-1190C1F9FE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85800"/>
            <a:ext cx="8778875" cy="6153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533400" indent="-530225" eaLnBrk="0" hangingPunct="0">
              <a:spcBef>
                <a:spcPts val="700"/>
              </a:spcBef>
              <a:tabLst>
                <a:tab pos="533400" algn="l"/>
                <a:tab pos="1100138" algn="l"/>
                <a:tab pos="2014538" algn="l"/>
                <a:tab pos="2928938" algn="l"/>
                <a:tab pos="3843338" algn="l"/>
                <a:tab pos="4757738" algn="l"/>
                <a:tab pos="5672138" algn="l"/>
                <a:tab pos="6586538" algn="l"/>
                <a:tab pos="7500938" algn="l"/>
                <a:tab pos="8415338" algn="l"/>
                <a:tab pos="9329738" algn="l"/>
                <a:tab pos="10244138" algn="l"/>
                <a:tab pos="10514013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 eaLnBrk="0" hangingPunct="0">
              <a:spcBef>
                <a:spcPts val="600"/>
              </a:spcBef>
              <a:tabLst>
                <a:tab pos="533400" algn="l"/>
                <a:tab pos="1100138" algn="l"/>
                <a:tab pos="2014538" algn="l"/>
                <a:tab pos="2928938" algn="l"/>
                <a:tab pos="3843338" algn="l"/>
                <a:tab pos="4757738" algn="l"/>
                <a:tab pos="5672138" algn="l"/>
                <a:tab pos="6586538" algn="l"/>
                <a:tab pos="7500938" algn="l"/>
                <a:tab pos="8415338" algn="l"/>
                <a:tab pos="9329738" algn="l"/>
                <a:tab pos="10244138" algn="l"/>
                <a:tab pos="105140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 eaLnBrk="0" hangingPunct="0">
              <a:spcBef>
                <a:spcPts val="500"/>
              </a:spcBef>
              <a:tabLst>
                <a:tab pos="533400" algn="l"/>
                <a:tab pos="1100138" algn="l"/>
                <a:tab pos="2014538" algn="l"/>
                <a:tab pos="2928938" algn="l"/>
                <a:tab pos="3843338" algn="l"/>
                <a:tab pos="4757738" algn="l"/>
                <a:tab pos="5672138" algn="l"/>
                <a:tab pos="6586538" algn="l"/>
                <a:tab pos="7500938" algn="l"/>
                <a:tab pos="8415338" algn="l"/>
                <a:tab pos="9329738" algn="l"/>
                <a:tab pos="10244138" algn="l"/>
                <a:tab pos="105140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533400" algn="l"/>
                <a:tab pos="1100138" algn="l"/>
                <a:tab pos="2014538" algn="l"/>
                <a:tab pos="2928938" algn="l"/>
                <a:tab pos="3843338" algn="l"/>
                <a:tab pos="4757738" algn="l"/>
                <a:tab pos="5672138" algn="l"/>
                <a:tab pos="6586538" algn="l"/>
                <a:tab pos="7500938" algn="l"/>
                <a:tab pos="8415338" algn="l"/>
                <a:tab pos="9329738" algn="l"/>
                <a:tab pos="10244138" algn="l"/>
                <a:tab pos="105140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533400" algn="l"/>
                <a:tab pos="1100138" algn="l"/>
                <a:tab pos="2014538" algn="l"/>
                <a:tab pos="2928938" algn="l"/>
                <a:tab pos="3843338" algn="l"/>
                <a:tab pos="4757738" algn="l"/>
                <a:tab pos="5672138" algn="l"/>
                <a:tab pos="6586538" algn="l"/>
                <a:tab pos="7500938" algn="l"/>
                <a:tab pos="8415338" algn="l"/>
                <a:tab pos="9329738" algn="l"/>
                <a:tab pos="10244138" algn="l"/>
                <a:tab pos="105140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33400" algn="l"/>
                <a:tab pos="1100138" algn="l"/>
                <a:tab pos="2014538" algn="l"/>
                <a:tab pos="2928938" algn="l"/>
                <a:tab pos="3843338" algn="l"/>
                <a:tab pos="4757738" algn="l"/>
                <a:tab pos="5672138" algn="l"/>
                <a:tab pos="6586538" algn="l"/>
                <a:tab pos="7500938" algn="l"/>
                <a:tab pos="8415338" algn="l"/>
                <a:tab pos="9329738" algn="l"/>
                <a:tab pos="10244138" algn="l"/>
                <a:tab pos="105140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33400" algn="l"/>
                <a:tab pos="1100138" algn="l"/>
                <a:tab pos="2014538" algn="l"/>
                <a:tab pos="2928938" algn="l"/>
                <a:tab pos="3843338" algn="l"/>
                <a:tab pos="4757738" algn="l"/>
                <a:tab pos="5672138" algn="l"/>
                <a:tab pos="6586538" algn="l"/>
                <a:tab pos="7500938" algn="l"/>
                <a:tab pos="8415338" algn="l"/>
                <a:tab pos="9329738" algn="l"/>
                <a:tab pos="10244138" algn="l"/>
                <a:tab pos="105140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33400" algn="l"/>
                <a:tab pos="1100138" algn="l"/>
                <a:tab pos="2014538" algn="l"/>
                <a:tab pos="2928938" algn="l"/>
                <a:tab pos="3843338" algn="l"/>
                <a:tab pos="4757738" algn="l"/>
                <a:tab pos="5672138" algn="l"/>
                <a:tab pos="6586538" algn="l"/>
                <a:tab pos="7500938" algn="l"/>
                <a:tab pos="8415338" algn="l"/>
                <a:tab pos="9329738" algn="l"/>
                <a:tab pos="10244138" algn="l"/>
                <a:tab pos="105140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33400" algn="l"/>
                <a:tab pos="1100138" algn="l"/>
                <a:tab pos="2014538" algn="l"/>
                <a:tab pos="2928938" algn="l"/>
                <a:tab pos="3843338" algn="l"/>
                <a:tab pos="4757738" algn="l"/>
                <a:tab pos="5672138" algn="l"/>
                <a:tab pos="6586538" algn="l"/>
                <a:tab pos="7500938" algn="l"/>
                <a:tab pos="8415338" algn="l"/>
                <a:tab pos="9329738" algn="l"/>
                <a:tab pos="10244138" algn="l"/>
                <a:tab pos="105140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413"/>
              </a:spcBef>
              <a:spcAft>
                <a:spcPts val="413"/>
              </a:spcAft>
              <a:buClrTx/>
              <a:buFontTx/>
              <a:buNone/>
            </a:pPr>
            <a:r>
              <a:rPr lang="en-US" altLang="en-US" sz="1800"/>
              <a:t>I. Meeting Call to Order –  Mike Drzyzga, President	</a:t>
            </a:r>
          </a:p>
          <a:p>
            <a:pPr eaLnBrk="1" hangingPunct="1">
              <a:lnSpc>
                <a:spcPct val="80000"/>
              </a:lnSpc>
              <a:spcBef>
                <a:spcPts val="413"/>
              </a:spcBef>
              <a:spcAft>
                <a:spcPts val="413"/>
              </a:spcAft>
              <a:buClrTx/>
              <a:buFontTx/>
              <a:buNone/>
            </a:pPr>
            <a:r>
              <a:rPr lang="en-US" altLang="en-US" sz="1800"/>
              <a:t>II. Pledge of Allegiance / Prayer by Association Chaplain – “Baby Huey” L. Hunter                                                                                              </a:t>
            </a:r>
          </a:p>
          <a:p>
            <a:pPr eaLnBrk="1" hangingPunct="1">
              <a:lnSpc>
                <a:spcPct val="80000"/>
              </a:lnSpc>
              <a:spcBef>
                <a:spcPts val="413"/>
              </a:spcBef>
              <a:spcAft>
                <a:spcPts val="413"/>
              </a:spcAft>
              <a:buClrTx/>
              <a:buFontTx/>
              <a:buNone/>
            </a:pPr>
            <a:r>
              <a:rPr lang="en-US" altLang="en-US" sz="1800"/>
              <a:t>III. Welcome All FNGs: Please stand as your name is called (XX!!). </a:t>
            </a:r>
          </a:p>
          <a:p>
            <a:pPr eaLnBrk="1" hangingPunct="1">
              <a:lnSpc>
                <a:spcPct val="80000"/>
              </a:lnSpc>
              <a:spcBef>
                <a:spcPts val="413"/>
              </a:spcBef>
              <a:spcAft>
                <a:spcPts val="413"/>
              </a:spcAft>
              <a:buClrTx/>
              <a:buFontTx/>
              <a:buNone/>
            </a:pPr>
            <a:r>
              <a:rPr lang="en-US" altLang="en-US" sz="1800"/>
              <a:t>           a. Videographer J. P. Mac Isaac - Schedule your interview! </a:t>
            </a:r>
          </a:p>
          <a:p>
            <a:pPr eaLnBrk="1" hangingPunct="1">
              <a:lnSpc>
                <a:spcPct val="80000"/>
              </a:lnSpc>
              <a:spcBef>
                <a:spcPts val="413"/>
              </a:spcBef>
              <a:spcAft>
                <a:spcPts val="413"/>
              </a:spcAft>
              <a:buClrTx/>
              <a:buFontTx/>
              <a:buNone/>
            </a:pPr>
            <a:r>
              <a:rPr lang="en-US" altLang="en-US" sz="1800"/>
              <a:t>           b. Reunion Survey – evaluation form             </a:t>
            </a:r>
          </a:p>
          <a:p>
            <a:pPr eaLnBrk="1" hangingPunct="1">
              <a:lnSpc>
                <a:spcPct val="80000"/>
              </a:lnSpc>
              <a:spcBef>
                <a:spcPts val="413"/>
              </a:spcBef>
              <a:spcAft>
                <a:spcPts val="413"/>
              </a:spcAft>
              <a:buClrTx/>
              <a:buFontTx/>
              <a:buNone/>
            </a:pPr>
            <a:r>
              <a:rPr lang="en-US" altLang="en-US" sz="1800"/>
              <a:t>IV. Membership Report – Everett Sprous</a:t>
            </a:r>
          </a:p>
          <a:p>
            <a:pPr eaLnBrk="1" hangingPunct="1">
              <a:lnSpc>
                <a:spcPct val="80000"/>
              </a:lnSpc>
              <a:spcBef>
                <a:spcPts val="413"/>
              </a:spcBef>
              <a:spcAft>
                <a:spcPts val="413"/>
              </a:spcAft>
              <a:buClrTx/>
              <a:buFontTx/>
              <a:buNone/>
            </a:pPr>
            <a:r>
              <a:rPr lang="en-US" altLang="en-US" sz="1800"/>
              <a:t>V. Treasurer Report – Doug Wohlgamuth    </a:t>
            </a:r>
          </a:p>
          <a:p>
            <a:pPr eaLnBrk="1" hangingPunct="1">
              <a:lnSpc>
                <a:spcPct val="80000"/>
              </a:lnSpc>
              <a:spcBef>
                <a:spcPts val="413"/>
              </a:spcBef>
              <a:spcAft>
                <a:spcPts val="413"/>
              </a:spcAft>
              <a:buClrTx/>
              <a:buFontTx/>
              <a:buNone/>
            </a:pPr>
            <a:r>
              <a:rPr lang="en-US" altLang="en-US" sz="1800"/>
              <a:t>VI. New AC-119 Gunship Website Report – Wayne Laessig		   </a:t>
            </a:r>
          </a:p>
          <a:p>
            <a:pPr eaLnBrk="1" hangingPunct="1">
              <a:lnSpc>
                <a:spcPct val="80000"/>
              </a:lnSpc>
              <a:spcBef>
                <a:spcPts val="413"/>
              </a:spcBef>
              <a:spcAft>
                <a:spcPts val="413"/>
              </a:spcAft>
              <a:buClrTx/>
              <a:buFontTx/>
              <a:buNone/>
            </a:pPr>
            <a:r>
              <a:rPr lang="en-US" altLang="en-US" sz="1800"/>
              <a:t>VII. Quartermaster Report – Gus Sininger </a:t>
            </a:r>
          </a:p>
          <a:p>
            <a:pPr eaLnBrk="1" hangingPunct="1">
              <a:lnSpc>
                <a:spcPct val="80000"/>
              </a:lnSpc>
              <a:spcBef>
                <a:spcPts val="413"/>
              </a:spcBef>
              <a:spcAft>
                <a:spcPts val="413"/>
              </a:spcAft>
              <a:buClrTx/>
              <a:buFontTx/>
              <a:buNone/>
            </a:pPr>
            <a:r>
              <a:rPr lang="en-US" altLang="en-US" sz="1800"/>
              <a:t>VIII. Newsletter “Firing Circle” Editor - Mike Drzyzga</a:t>
            </a:r>
          </a:p>
          <a:p>
            <a:pPr eaLnBrk="1" hangingPunct="1">
              <a:lnSpc>
                <a:spcPct val="80000"/>
              </a:lnSpc>
              <a:spcBef>
                <a:spcPts val="413"/>
              </a:spcBef>
              <a:spcAft>
                <a:spcPts val="413"/>
              </a:spcAft>
              <a:buClrTx/>
              <a:buFontTx/>
              <a:buNone/>
            </a:pPr>
            <a:r>
              <a:rPr lang="en-US" altLang="en-US" sz="1800"/>
              <a:t>IX. History Book Bio’s/Stories Report – Terry Sarul</a:t>
            </a:r>
          </a:p>
          <a:p>
            <a:pPr eaLnBrk="1" hangingPunct="1">
              <a:lnSpc>
                <a:spcPct val="80000"/>
              </a:lnSpc>
              <a:spcBef>
                <a:spcPts val="413"/>
              </a:spcBef>
              <a:spcAft>
                <a:spcPts val="413"/>
              </a:spcAft>
              <a:buClrTx/>
              <a:buFontTx/>
              <a:buNone/>
            </a:pPr>
            <a:r>
              <a:rPr lang="en-US" altLang="en-US" sz="1800"/>
              <a:t>X. AC-119 Gunship Facebook Page Administrators Update – Ev Sprous  </a:t>
            </a:r>
          </a:p>
          <a:p>
            <a:pPr eaLnBrk="1" hangingPunct="1">
              <a:lnSpc>
                <a:spcPct val="80000"/>
              </a:lnSpc>
              <a:spcBef>
                <a:spcPts val="413"/>
              </a:spcBef>
              <a:spcAft>
                <a:spcPts val="413"/>
              </a:spcAft>
              <a:buClrTx/>
              <a:buFontTx/>
              <a:buNone/>
            </a:pPr>
            <a:r>
              <a:rPr lang="en-US" altLang="en-US" sz="1800"/>
              <a:t>XI. Association Point of Contact (POCs)  	</a:t>
            </a:r>
          </a:p>
          <a:p>
            <a:pPr eaLnBrk="1" hangingPunct="1">
              <a:lnSpc>
                <a:spcPct val="80000"/>
              </a:lnSpc>
              <a:spcBef>
                <a:spcPts val="413"/>
              </a:spcBef>
              <a:spcAft>
                <a:spcPts val="413"/>
              </a:spcAft>
              <a:buClrTx/>
              <a:buFontTx/>
              <a:buNone/>
            </a:pPr>
            <a:r>
              <a:rPr lang="en-US" altLang="en-US" sz="1800"/>
              <a:t>XII. Legacy Squadrons -- Point of Contact (POCs) 	</a:t>
            </a:r>
          </a:p>
          <a:p>
            <a:pPr eaLnBrk="1" hangingPunct="1">
              <a:lnSpc>
                <a:spcPct val="80000"/>
              </a:lnSpc>
              <a:spcBef>
                <a:spcPts val="413"/>
              </a:spcBef>
              <a:spcAft>
                <a:spcPts val="413"/>
              </a:spcAft>
              <a:buClrTx/>
              <a:buFontTx/>
              <a:buNone/>
            </a:pPr>
            <a:r>
              <a:rPr lang="en-US" altLang="en-US" sz="1800"/>
              <a:t>XIII. Stinger 850 Update -- Mike</a:t>
            </a:r>
          </a:p>
          <a:p>
            <a:pPr eaLnBrk="1" hangingPunct="1">
              <a:lnSpc>
                <a:spcPct val="80000"/>
              </a:lnSpc>
              <a:spcBef>
                <a:spcPts val="413"/>
              </a:spcBef>
              <a:spcAft>
                <a:spcPts val="413"/>
              </a:spcAft>
              <a:buClrTx/>
              <a:buFontTx/>
              <a:buNone/>
            </a:pPr>
            <a:r>
              <a:rPr lang="en-US" altLang="en-US" sz="1800"/>
              <a:t>XIV. Future Reunions / 2018 Tucson, AZ – Ev Sprous /   2019 Proposals?</a:t>
            </a:r>
          </a:p>
          <a:p>
            <a:pPr eaLnBrk="1" hangingPunct="1">
              <a:lnSpc>
                <a:spcPct val="80000"/>
              </a:lnSpc>
              <a:spcBef>
                <a:spcPts val="413"/>
              </a:spcBef>
              <a:spcAft>
                <a:spcPts val="413"/>
              </a:spcAft>
              <a:buClrTx/>
              <a:buFontTx/>
              <a:buNone/>
            </a:pPr>
            <a:r>
              <a:rPr lang="en-US" altLang="en-US" sz="1800"/>
              <a:t>XV. Election of 2017 Board of Directors / Slate of Officers</a:t>
            </a:r>
          </a:p>
          <a:p>
            <a:pPr eaLnBrk="1" hangingPunct="1">
              <a:lnSpc>
                <a:spcPct val="80000"/>
              </a:lnSpc>
              <a:spcBef>
                <a:spcPts val="413"/>
              </a:spcBef>
              <a:spcAft>
                <a:spcPts val="413"/>
              </a:spcAft>
              <a:buClrTx/>
              <a:buFontTx/>
              <a:buNone/>
            </a:pPr>
            <a:r>
              <a:rPr lang="en-US" altLang="en-US" sz="1800"/>
              <a:t>XVI.   VA rep presentation, Dr. J. Thomas Hardy	</a:t>
            </a:r>
          </a:p>
          <a:p>
            <a:pPr eaLnBrk="1" hangingPunct="1">
              <a:lnSpc>
                <a:spcPct val="80000"/>
              </a:lnSpc>
              <a:spcBef>
                <a:spcPts val="413"/>
              </a:spcBef>
              <a:spcAft>
                <a:spcPts val="413"/>
              </a:spcAft>
              <a:buClrTx/>
              <a:buFontTx/>
              <a:buNone/>
            </a:pPr>
            <a:r>
              <a:rPr lang="en-US" altLang="en-US" sz="1800"/>
              <a:t>XVII. Adjourn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ext Box 1">
            <a:extLst>
              <a:ext uri="{FF2B5EF4-FFF2-40B4-BE49-F238E27FC236}">
                <a16:creationId xmlns:a16="http://schemas.microsoft.com/office/drawing/2014/main" id="{1C7D4779-C0F3-D0FA-786E-0C9E0CFFD0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81000"/>
            <a:ext cx="7770813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en-US" altLang="en-US" sz="28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2" charset="0"/>
              </a:rPr>
              <a:t>Upcoming Reunions</a:t>
            </a:r>
          </a:p>
        </p:txBody>
      </p:sp>
      <p:sp>
        <p:nvSpPr>
          <p:cNvPr id="11267" name="Text Box 2">
            <a:extLst>
              <a:ext uri="{FF2B5EF4-FFF2-40B4-BE49-F238E27FC236}">
                <a16:creationId xmlns:a16="http://schemas.microsoft.com/office/drawing/2014/main" id="{FA99BFD2-24E0-E14F-DA36-7E3143BDEF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143000"/>
            <a:ext cx="7770813" cy="5027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41313" eaLnBrk="0" hangingPunct="0">
              <a:spcBef>
                <a:spcPts val="7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 marL="930275" eaLnBrk="0" hangingPunct="0">
              <a:spcBef>
                <a:spcPts val="6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 eaLnBrk="0" hangingPunct="0">
              <a:spcBef>
                <a:spcPts val="5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/>
              <a:t>  1. 2018 – Tucson, AZ – Ev Sprous, Thurs. Oct. 11– Sun. Oct. 14.</a:t>
            </a:r>
          </a:p>
          <a:p>
            <a:pPr eaLnBrk="1" hangingPunct="1">
              <a:buClrTx/>
              <a:buFontTx/>
              <a:buNone/>
            </a:pPr>
            <a:r>
              <a:rPr lang="en-US" altLang="en-US"/>
              <a:t>  2. FUTURE PROPOSALS??  Several with   previously expressed interest:</a:t>
            </a:r>
          </a:p>
          <a:p>
            <a:pPr lvl="1" eaLnBrk="1" hangingPunct="1">
              <a:spcBef>
                <a:spcPts val="300"/>
              </a:spcBef>
              <a:buFont typeface="Times New Roman" panose="02020603050405020304" pitchFamily="18" charset="0"/>
              <a:buAutoNum type="alphaLcPeriod"/>
            </a:pPr>
            <a:r>
              <a:rPr lang="en-US" altLang="en-US"/>
              <a:t>Washington, DC or nearby locale (Virginia?)</a:t>
            </a:r>
          </a:p>
          <a:p>
            <a:pPr lvl="1" eaLnBrk="1" hangingPunct="1">
              <a:spcBef>
                <a:spcPts val="300"/>
              </a:spcBef>
              <a:buFont typeface="Times New Roman" panose="02020603050405020304" pitchFamily="18" charset="0"/>
              <a:buAutoNum type="alphaLcPeriod"/>
            </a:pPr>
            <a:r>
              <a:rPr lang="en-US" altLang="en-US"/>
              <a:t>Dallas, TX</a:t>
            </a:r>
          </a:p>
          <a:p>
            <a:pPr lvl="1" eaLnBrk="1" hangingPunct="1">
              <a:spcBef>
                <a:spcPts val="300"/>
              </a:spcBef>
              <a:buFont typeface="Times New Roman" panose="02020603050405020304" pitchFamily="18" charset="0"/>
              <a:buAutoNum type="alphaLcPeriod"/>
            </a:pPr>
            <a:r>
              <a:rPr lang="en-US" altLang="en-US"/>
              <a:t>Las Vegas, NV (Air Fare is very high)</a:t>
            </a:r>
          </a:p>
          <a:p>
            <a:pPr eaLnBrk="1" hangingPunct="1">
              <a:spcBef>
                <a:spcPts val="350"/>
              </a:spcBef>
              <a:buClrTx/>
              <a:buFontTx/>
              <a:buNone/>
            </a:pPr>
            <a:r>
              <a:rPr lang="en-US" altLang="en-US"/>
              <a:t> 3. Is it time to go for expert “event coordinator” for support – it may cost us?</a:t>
            </a:r>
          </a:p>
          <a:p>
            <a:pPr eaLnBrk="1" hangingPunct="1">
              <a:buClrTx/>
              <a:buFontTx/>
              <a:buNone/>
            </a:pPr>
            <a:r>
              <a:rPr lang="en-US" altLang="en-US"/>
              <a:t> 4. With No Proposal on the floor, this could end at  Tucson!</a:t>
            </a:r>
          </a:p>
          <a:p>
            <a:pPr eaLnBrk="1" hangingPunct="1">
              <a:buClrTx/>
              <a:buFontTx/>
              <a:buNone/>
            </a:pPr>
            <a:r>
              <a:rPr lang="en-US" altLang="en-US"/>
              <a:t>   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>
            <a:extLst>
              <a:ext uri="{FF2B5EF4-FFF2-40B4-BE49-F238E27FC236}">
                <a16:creationId xmlns:a16="http://schemas.microsoft.com/office/drawing/2014/main" id="{DE322F2E-DFBE-74CA-B358-B342E5810F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04800"/>
            <a:ext cx="8382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spcBef>
                <a:spcPts val="7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 eaLnBrk="0" hangingPunct="0">
              <a:spcBef>
                <a:spcPts val="6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 eaLnBrk="0" hangingPunct="0">
              <a:spcBef>
                <a:spcPts val="5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 b="1">
                <a:cs typeface="Arial" panose="020B0604020202020204" pitchFamily="34" charset="0"/>
              </a:rPr>
              <a:t>Nominations &amp; Election of 2016-17 Board Members</a:t>
            </a:r>
          </a:p>
        </p:txBody>
      </p:sp>
      <p:sp>
        <p:nvSpPr>
          <p:cNvPr id="12291" name="Text Box 2">
            <a:extLst>
              <a:ext uri="{FF2B5EF4-FFF2-40B4-BE49-F238E27FC236}">
                <a16:creationId xmlns:a16="http://schemas.microsoft.com/office/drawing/2014/main" id="{4E7A3124-57E0-9541-655C-89D4E2EBD0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263" y="812800"/>
            <a:ext cx="7726362" cy="640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indent="9134475" eaLnBrk="0" hangingPunct="0">
              <a:spcBef>
                <a:spcPts val="7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 eaLnBrk="0" hangingPunct="0">
              <a:spcBef>
                <a:spcPts val="6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 eaLnBrk="0" hangingPunct="0">
              <a:spcBef>
                <a:spcPts val="5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 President: Mike Drzyzga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Vice President: Bob La Rosa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Secretary: Ralph Lefarth 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 Membership: Everett Sprous 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Treasurer: Doug Wohlgamuth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Past Pres: Larry Fletcher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Member-at-Large: Jim Dunn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Member-at-Large: Cash McCall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Member-at-Large: Terry Sarul</a:t>
            </a:r>
          </a:p>
          <a:p>
            <a:pPr eaLnBrk="1" hangingPunct="1">
              <a:spcBef>
                <a:spcPts val="875"/>
              </a:spcBef>
              <a:buClrTx/>
              <a:buFontTx/>
              <a:buNone/>
            </a:pPr>
            <a:r>
              <a:rPr lang="en-US" altLang="en-US" sz="1800">
                <a:solidFill>
                  <a:srgbClr val="CC0000"/>
                </a:solidFill>
                <a:latin typeface="Arial" panose="020B0604020202020204" pitchFamily="34" charset="0"/>
              </a:rPr>
              <a:t>NNOTE to New Board: Plan to meet Sunday AFTER TOUR, for an hour.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">
            <a:extLst>
              <a:ext uri="{FF2B5EF4-FFF2-40B4-BE49-F238E27FC236}">
                <a16:creationId xmlns:a16="http://schemas.microsoft.com/office/drawing/2014/main" id="{02A9786E-2EE7-B694-5F35-4DD6DF263C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04800"/>
            <a:ext cx="7772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spcBef>
                <a:spcPts val="7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 eaLnBrk="0" hangingPunct="0">
              <a:spcBef>
                <a:spcPts val="6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 eaLnBrk="0" hangingPunct="0">
              <a:spcBef>
                <a:spcPts val="5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b="1">
                <a:cs typeface="Arial" panose="020B0604020202020204" pitchFamily="34" charset="0"/>
              </a:rPr>
              <a:t>AC-119 Gunship Association Charter</a:t>
            </a:r>
          </a:p>
        </p:txBody>
      </p:sp>
      <p:sp>
        <p:nvSpPr>
          <p:cNvPr id="13315" name="Text Box 2">
            <a:extLst>
              <a:ext uri="{FF2B5EF4-FFF2-40B4-BE49-F238E27FC236}">
                <a16:creationId xmlns:a16="http://schemas.microsoft.com/office/drawing/2014/main" id="{9DEFFCF8-43EA-A646-D27D-24F9689282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838200"/>
            <a:ext cx="77724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39725" eaLnBrk="0" hangingPunct="0">
              <a:spcBef>
                <a:spcPts val="700"/>
              </a:spcBef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 marL="739775" indent="-282575" eaLnBrk="0" hangingPunct="0">
              <a:spcBef>
                <a:spcPts val="600"/>
              </a:spcBef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 eaLnBrk="0" hangingPunct="0">
              <a:spcBef>
                <a:spcPts val="500"/>
              </a:spcBef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90000"/>
              </a:lnSpc>
              <a:buClrTx/>
              <a:buFontTx/>
              <a:buNone/>
            </a:pPr>
            <a:r>
              <a:rPr lang="en-US" altLang="en-US">
                <a:cs typeface="Arial" panose="020B0604020202020204" pitchFamily="34" charset="0"/>
              </a:rPr>
              <a:t>Why do we exist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–"/>
            </a:pPr>
            <a:r>
              <a:rPr lang="en-US" altLang="en-US">
                <a:cs typeface="Arial" panose="020B0604020202020204" pitchFamily="34" charset="0"/>
              </a:rPr>
              <a:t>Old friendships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–"/>
            </a:pPr>
            <a:r>
              <a:rPr lang="en-US" altLang="en-US">
                <a:cs typeface="Arial" panose="020B0604020202020204" pitchFamily="34" charset="0"/>
              </a:rPr>
              <a:t>New Friendships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–"/>
            </a:pPr>
            <a:r>
              <a:rPr lang="en-US" altLang="en-US">
                <a:cs typeface="Arial" panose="020B0604020202020204" pitchFamily="34" charset="0"/>
              </a:rPr>
              <a:t>Get AC-119 into rightful place in History</a:t>
            </a:r>
          </a:p>
          <a:p>
            <a:pPr eaLnBrk="1" hangingPunct="1">
              <a:lnSpc>
                <a:spcPct val="90000"/>
              </a:lnSpc>
              <a:buClrTx/>
              <a:buFontTx/>
              <a:buNone/>
            </a:pPr>
            <a:r>
              <a:rPr lang="en-US" altLang="en-US">
                <a:cs typeface="Arial" panose="020B0604020202020204" pitchFamily="34" charset="0"/>
              </a:rPr>
              <a:t>How do we do that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–"/>
            </a:pPr>
            <a:r>
              <a:rPr lang="en-US" altLang="en-US">
                <a:cs typeface="Arial" panose="020B0604020202020204" pitchFamily="34" charset="0"/>
              </a:rPr>
              <a:t>Web, FB, Db (MCL), Outreach, Legacy Squadrons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–"/>
            </a:pPr>
            <a:r>
              <a:rPr lang="en-US" altLang="en-US">
                <a:cs typeface="Arial" panose="020B0604020202020204" pitchFamily="34" charset="0"/>
              </a:rPr>
              <a:t>$$: Merchandise, Raffles/Auctions, Reunion Dues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–"/>
            </a:pPr>
            <a:r>
              <a:rPr lang="en-US" altLang="en-US">
                <a:cs typeface="Arial" panose="020B0604020202020204" pitchFamily="34" charset="0"/>
              </a:rPr>
              <a:t>History Book &amp; Videotaped sessions</a:t>
            </a:r>
          </a:p>
          <a:p>
            <a:pPr lvl="1" eaLnBrk="1" hangingPunct="1">
              <a:lnSpc>
                <a:spcPct val="90000"/>
              </a:lnSpc>
              <a:buFont typeface="Times New Roman" panose="02020603050405020304" pitchFamily="18" charset="0"/>
              <a:buChar char="–"/>
            </a:pPr>
            <a:r>
              <a:rPr lang="en-US" altLang="en-US">
                <a:cs typeface="Arial" panose="020B0604020202020204" pitchFamily="34" charset="0"/>
              </a:rPr>
              <a:t>VOLUNTEERS (who can’t continue to do it all)</a:t>
            </a:r>
          </a:p>
          <a:p>
            <a:pPr eaLnBrk="1" hangingPunct="1">
              <a:lnSpc>
                <a:spcPct val="90000"/>
              </a:lnSpc>
              <a:buClrTx/>
              <a:buFontTx/>
              <a:buNone/>
            </a:pPr>
            <a:r>
              <a:rPr lang="en-US" altLang="en-US">
                <a:cs typeface="Arial" panose="020B0604020202020204" pitchFamily="34" charset="0"/>
              </a:rPr>
              <a:t>What do we need to continue to do it well</a:t>
            </a:r>
          </a:p>
          <a:p>
            <a:pPr eaLnBrk="1" hangingPunct="1">
              <a:lnSpc>
                <a:spcPct val="90000"/>
              </a:lnSpc>
              <a:buClrTx/>
              <a:buFontTx/>
              <a:buNone/>
            </a:pPr>
            <a:r>
              <a:rPr lang="en-US" altLang="en-US">
                <a:cs typeface="Arial" panose="020B0604020202020204" pitchFamily="34" charset="0"/>
              </a:rPr>
              <a:t>		Sincere and Dedicated people to work.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 Box 1">
            <a:extLst>
              <a:ext uri="{FF2B5EF4-FFF2-40B4-BE49-F238E27FC236}">
                <a16:creationId xmlns:a16="http://schemas.microsoft.com/office/drawing/2014/main" id="{11DD315D-8F3F-A41A-BB9A-C53DC75F49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228600"/>
            <a:ext cx="7772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en-US" altLang="en-US" sz="36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Welcome </a:t>
            </a:r>
            <a:r>
              <a:rPr lang="en-US" alt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to First Reunion Attendees</a:t>
            </a:r>
          </a:p>
        </p:txBody>
      </p:sp>
      <p:sp>
        <p:nvSpPr>
          <p:cNvPr id="3075" name="Text Box 2">
            <a:extLst>
              <a:ext uri="{FF2B5EF4-FFF2-40B4-BE49-F238E27FC236}">
                <a16:creationId xmlns:a16="http://schemas.microsoft.com/office/drawing/2014/main" id="{40317C13-08C4-F628-7E37-2980E9826C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" y="863600"/>
            <a:ext cx="8001000" cy="586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531813" indent="-530225" eaLnBrk="0" hangingPunct="0">
              <a:spcBef>
                <a:spcPts val="700"/>
              </a:spcBef>
              <a:tabLst>
                <a:tab pos="531813" algn="l"/>
                <a:tab pos="989013" algn="l"/>
                <a:tab pos="1446213" algn="l"/>
                <a:tab pos="1903413" algn="l"/>
                <a:tab pos="2360613" algn="l"/>
                <a:tab pos="2817813" algn="l"/>
                <a:tab pos="3275013" algn="l"/>
                <a:tab pos="3732213" algn="l"/>
                <a:tab pos="4189413" algn="l"/>
                <a:tab pos="4646613" algn="l"/>
                <a:tab pos="5103813" algn="l"/>
                <a:tab pos="5561013" algn="l"/>
                <a:tab pos="6018213" algn="l"/>
                <a:tab pos="6475413" algn="l"/>
                <a:tab pos="6932613" algn="l"/>
                <a:tab pos="7389813" algn="l"/>
                <a:tab pos="7847013" algn="l"/>
                <a:tab pos="8304213" algn="l"/>
                <a:tab pos="8761413" algn="l"/>
                <a:tab pos="9218613" algn="l"/>
                <a:tab pos="9675813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 eaLnBrk="0" hangingPunct="0">
              <a:spcBef>
                <a:spcPts val="600"/>
              </a:spcBef>
              <a:tabLst>
                <a:tab pos="531813" algn="l"/>
                <a:tab pos="989013" algn="l"/>
                <a:tab pos="1446213" algn="l"/>
                <a:tab pos="1903413" algn="l"/>
                <a:tab pos="2360613" algn="l"/>
                <a:tab pos="2817813" algn="l"/>
                <a:tab pos="3275013" algn="l"/>
                <a:tab pos="3732213" algn="l"/>
                <a:tab pos="4189413" algn="l"/>
                <a:tab pos="4646613" algn="l"/>
                <a:tab pos="5103813" algn="l"/>
                <a:tab pos="5561013" algn="l"/>
                <a:tab pos="6018213" algn="l"/>
                <a:tab pos="6475413" algn="l"/>
                <a:tab pos="6932613" algn="l"/>
                <a:tab pos="7389813" algn="l"/>
                <a:tab pos="7847013" algn="l"/>
                <a:tab pos="8304213" algn="l"/>
                <a:tab pos="8761413" algn="l"/>
                <a:tab pos="9218613" algn="l"/>
                <a:tab pos="96758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 eaLnBrk="0" hangingPunct="0">
              <a:spcBef>
                <a:spcPts val="500"/>
              </a:spcBef>
              <a:tabLst>
                <a:tab pos="531813" algn="l"/>
                <a:tab pos="989013" algn="l"/>
                <a:tab pos="1446213" algn="l"/>
                <a:tab pos="1903413" algn="l"/>
                <a:tab pos="2360613" algn="l"/>
                <a:tab pos="2817813" algn="l"/>
                <a:tab pos="3275013" algn="l"/>
                <a:tab pos="3732213" algn="l"/>
                <a:tab pos="4189413" algn="l"/>
                <a:tab pos="4646613" algn="l"/>
                <a:tab pos="5103813" algn="l"/>
                <a:tab pos="5561013" algn="l"/>
                <a:tab pos="6018213" algn="l"/>
                <a:tab pos="6475413" algn="l"/>
                <a:tab pos="6932613" algn="l"/>
                <a:tab pos="7389813" algn="l"/>
                <a:tab pos="7847013" algn="l"/>
                <a:tab pos="8304213" algn="l"/>
                <a:tab pos="8761413" algn="l"/>
                <a:tab pos="9218613" algn="l"/>
                <a:tab pos="96758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531813" algn="l"/>
                <a:tab pos="989013" algn="l"/>
                <a:tab pos="1446213" algn="l"/>
                <a:tab pos="1903413" algn="l"/>
                <a:tab pos="2360613" algn="l"/>
                <a:tab pos="2817813" algn="l"/>
                <a:tab pos="3275013" algn="l"/>
                <a:tab pos="3732213" algn="l"/>
                <a:tab pos="4189413" algn="l"/>
                <a:tab pos="4646613" algn="l"/>
                <a:tab pos="5103813" algn="l"/>
                <a:tab pos="5561013" algn="l"/>
                <a:tab pos="6018213" algn="l"/>
                <a:tab pos="6475413" algn="l"/>
                <a:tab pos="6932613" algn="l"/>
                <a:tab pos="7389813" algn="l"/>
                <a:tab pos="7847013" algn="l"/>
                <a:tab pos="8304213" algn="l"/>
                <a:tab pos="8761413" algn="l"/>
                <a:tab pos="9218613" algn="l"/>
                <a:tab pos="96758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531813" algn="l"/>
                <a:tab pos="989013" algn="l"/>
                <a:tab pos="1446213" algn="l"/>
                <a:tab pos="1903413" algn="l"/>
                <a:tab pos="2360613" algn="l"/>
                <a:tab pos="2817813" algn="l"/>
                <a:tab pos="3275013" algn="l"/>
                <a:tab pos="3732213" algn="l"/>
                <a:tab pos="4189413" algn="l"/>
                <a:tab pos="4646613" algn="l"/>
                <a:tab pos="5103813" algn="l"/>
                <a:tab pos="5561013" algn="l"/>
                <a:tab pos="6018213" algn="l"/>
                <a:tab pos="6475413" algn="l"/>
                <a:tab pos="6932613" algn="l"/>
                <a:tab pos="7389813" algn="l"/>
                <a:tab pos="7847013" algn="l"/>
                <a:tab pos="8304213" algn="l"/>
                <a:tab pos="8761413" algn="l"/>
                <a:tab pos="9218613" algn="l"/>
                <a:tab pos="96758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31813" algn="l"/>
                <a:tab pos="989013" algn="l"/>
                <a:tab pos="1446213" algn="l"/>
                <a:tab pos="1903413" algn="l"/>
                <a:tab pos="2360613" algn="l"/>
                <a:tab pos="2817813" algn="l"/>
                <a:tab pos="3275013" algn="l"/>
                <a:tab pos="3732213" algn="l"/>
                <a:tab pos="4189413" algn="l"/>
                <a:tab pos="4646613" algn="l"/>
                <a:tab pos="5103813" algn="l"/>
                <a:tab pos="5561013" algn="l"/>
                <a:tab pos="6018213" algn="l"/>
                <a:tab pos="6475413" algn="l"/>
                <a:tab pos="6932613" algn="l"/>
                <a:tab pos="7389813" algn="l"/>
                <a:tab pos="7847013" algn="l"/>
                <a:tab pos="8304213" algn="l"/>
                <a:tab pos="8761413" algn="l"/>
                <a:tab pos="9218613" algn="l"/>
                <a:tab pos="96758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31813" algn="l"/>
                <a:tab pos="989013" algn="l"/>
                <a:tab pos="1446213" algn="l"/>
                <a:tab pos="1903413" algn="l"/>
                <a:tab pos="2360613" algn="l"/>
                <a:tab pos="2817813" algn="l"/>
                <a:tab pos="3275013" algn="l"/>
                <a:tab pos="3732213" algn="l"/>
                <a:tab pos="4189413" algn="l"/>
                <a:tab pos="4646613" algn="l"/>
                <a:tab pos="5103813" algn="l"/>
                <a:tab pos="5561013" algn="l"/>
                <a:tab pos="6018213" algn="l"/>
                <a:tab pos="6475413" algn="l"/>
                <a:tab pos="6932613" algn="l"/>
                <a:tab pos="7389813" algn="l"/>
                <a:tab pos="7847013" algn="l"/>
                <a:tab pos="8304213" algn="l"/>
                <a:tab pos="8761413" algn="l"/>
                <a:tab pos="9218613" algn="l"/>
                <a:tab pos="96758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31813" algn="l"/>
                <a:tab pos="989013" algn="l"/>
                <a:tab pos="1446213" algn="l"/>
                <a:tab pos="1903413" algn="l"/>
                <a:tab pos="2360613" algn="l"/>
                <a:tab pos="2817813" algn="l"/>
                <a:tab pos="3275013" algn="l"/>
                <a:tab pos="3732213" algn="l"/>
                <a:tab pos="4189413" algn="l"/>
                <a:tab pos="4646613" algn="l"/>
                <a:tab pos="5103813" algn="l"/>
                <a:tab pos="5561013" algn="l"/>
                <a:tab pos="6018213" algn="l"/>
                <a:tab pos="6475413" algn="l"/>
                <a:tab pos="6932613" algn="l"/>
                <a:tab pos="7389813" algn="l"/>
                <a:tab pos="7847013" algn="l"/>
                <a:tab pos="8304213" algn="l"/>
                <a:tab pos="8761413" algn="l"/>
                <a:tab pos="9218613" algn="l"/>
                <a:tab pos="96758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31813" algn="l"/>
                <a:tab pos="989013" algn="l"/>
                <a:tab pos="1446213" algn="l"/>
                <a:tab pos="1903413" algn="l"/>
                <a:tab pos="2360613" algn="l"/>
                <a:tab pos="2817813" algn="l"/>
                <a:tab pos="3275013" algn="l"/>
                <a:tab pos="3732213" algn="l"/>
                <a:tab pos="4189413" algn="l"/>
                <a:tab pos="4646613" algn="l"/>
                <a:tab pos="5103813" algn="l"/>
                <a:tab pos="5561013" algn="l"/>
                <a:tab pos="6018213" algn="l"/>
                <a:tab pos="6475413" algn="l"/>
                <a:tab pos="6932613" algn="l"/>
                <a:tab pos="7389813" algn="l"/>
                <a:tab pos="7847013" algn="l"/>
                <a:tab pos="8304213" algn="l"/>
                <a:tab pos="8761413" algn="l"/>
                <a:tab pos="9218613" algn="l"/>
                <a:tab pos="96758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3076" name="Text Box 2">
            <a:extLst>
              <a:ext uri="{FF2B5EF4-FFF2-40B4-BE49-F238E27FC236}">
                <a16:creationId xmlns:a16="http://schemas.microsoft.com/office/drawing/2014/main" id="{E33B2796-8912-623D-4855-A17C4D4BBE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989013"/>
            <a:ext cx="8001000" cy="5564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531813" indent="-530225" eaLnBrk="0" hangingPunct="0">
              <a:spcBef>
                <a:spcPts val="700"/>
              </a:spcBef>
              <a:tabLst>
                <a:tab pos="531813" algn="l"/>
                <a:tab pos="989013" algn="l"/>
                <a:tab pos="1446213" algn="l"/>
                <a:tab pos="1903413" algn="l"/>
                <a:tab pos="2360613" algn="l"/>
                <a:tab pos="2817813" algn="l"/>
                <a:tab pos="3275013" algn="l"/>
                <a:tab pos="3732213" algn="l"/>
                <a:tab pos="4189413" algn="l"/>
                <a:tab pos="4646613" algn="l"/>
                <a:tab pos="5103813" algn="l"/>
                <a:tab pos="5561013" algn="l"/>
                <a:tab pos="6018213" algn="l"/>
                <a:tab pos="6475413" algn="l"/>
                <a:tab pos="6932613" algn="l"/>
                <a:tab pos="7389813" algn="l"/>
                <a:tab pos="7847013" algn="l"/>
                <a:tab pos="8304213" algn="l"/>
                <a:tab pos="8761413" algn="l"/>
                <a:tab pos="9218613" algn="l"/>
                <a:tab pos="9675813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 eaLnBrk="0" hangingPunct="0">
              <a:spcBef>
                <a:spcPts val="600"/>
              </a:spcBef>
              <a:tabLst>
                <a:tab pos="531813" algn="l"/>
                <a:tab pos="989013" algn="l"/>
                <a:tab pos="1446213" algn="l"/>
                <a:tab pos="1903413" algn="l"/>
                <a:tab pos="2360613" algn="l"/>
                <a:tab pos="2817813" algn="l"/>
                <a:tab pos="3275013" algn="l"/>
                <a:tab pos="3732213" algn="l"/>
                <a:tab pos="4189413" algn="l"/>
                <a:tab pos="4646613" algn="l"/>
                <a:tab pos="5103813" algn="l"/>
                <a:tab pos="5561013" algn="l"/>
                <a:tab pos="6018213" algn="l"/>
                <a:tab pos="6475413" algn="l"/>
                <a:tab pos="6932613" algn="l"/>
                <a:tab pos="7389813" algn="l"/>
                <a:tab pos="7847013" algn="l"/>
                <a:tab pos="8304213" algn="l"/>
                <a:tab pos="8761413" algn="l"/>
                <a:tab pos="9218613" algn="l"/>
                <a:tab pos="96758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 eaLnBrk="0" hangingPunct="0">
              <a:spcBef>
                <a:spcPts val="500"/>
              </a:spcBef>
              <a:tabLst>
                <a:tab pos="531813" algn="l"/>
                <a:tab pos="989013" algn="l"/>
                <a:tab pos="1446213" algn="l"/>
                <a:tab pos="1903413" algn="l"/>
                <a:tab pos="2360613" algn="l"/>
                <a:tab pos="2817813" algn="l"/>
                <a:tab pos="3275013" algn="l"/>
                <a:tab pos="3732213" algn="l"/>
                <a:tab pos="4189413" algn="l"/>
                <a:tab pos="4646613" algn="l"/>
                <a:tab pos="5103813" algn="l"/>
                <a:tab pos="5561013" algn="l"/>
                <a:tab pos="6018213" algn="l"/>
                <a:tab pos="6475413" algn="l"/>
                <a:tab pos="6932613" algn="l"/>
                <a:tab pos="7389813" algn="l"/>
                <a:tab pos="7847013" algn="l"/>
                <a:tab pos="8304213" algn="l"/>
                <a:tab pos="8761413" algn="l"/>
                <a:tab pos="9218613" algn="l"/>
                <a:tab pos="96758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531813" algn="l"/>
                <a:tab pos="989013" algn="l"/>
                <a:tab pos="1446213" algn="l"/>
                <a:tab pos="1903413" algn="l"/>
                <a:tab pos="2360613" algn="l"/>
                <a:tab pos="2817813" algn="l"/>
                <a:tab pos="3275013" algn="l"/>
                <a:tab pos="3732213" algn="l"/>
                <a:tab pos="4189413" algn="l"/>
                <a:tab pos="4646613" algn="l"/>
                <a:tab pos="5103813" algn="l"/>
                <a:tab pos="5561013" algn="l"/>
                <a:tab pos="6018213" algn="l"/>
                <a:tab pos="6475413" algn="l"/>
                <a:tab pos="6932613" algn="l"/>
                <a:tab pos="7389813" algn="l"/>
                <a:tab pos="7847013" algn="l"/>
                <a:tab pos="8304213" algn="l"/>
                <a:tab pos="8761413" algn="l"/>
                <a:tab pos="9218613" algn="l"/>
                <a:tab pos="96758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531813" algn="l"/>
                <a:tab pos="989013" algn="l"/>
                <a:tab pos="1446213" algn="l"/>
                <a:tab pos="1903413" algn="l"/>
                <a:tab pos="2360613" algn="l"/>
                <a:tab pos="2817813" algn="l"/>
                <a:tab pos="3275013" algn="l"/>
                <a:tab pos="3732213" algn="l"/>
                <a:tab pos="4189413" algn="l"/>
                <a:tab pos="4646613" algn="l"/>
                <a:tab pos="5103813" algn="l"/>
                <a:tab pos="5561013" algn="l"/>
                <a:tab pos="6018213" algn="l"/>
                <a:tab pos="6475413" algn="l"/>
                <a:tab pos="6932613" algn="l"/>
                <a:tab pos="7389813" algn="l"/>
                <a:tab pos="7847013" algn="l"/>
                <a:tab pos="8304213" algn="l"/>
                <a:tab pos="8761413" algn="l"/>
                <a:tab pos="9218613" algn="l"/>
                <a:tab pos="96758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31813" algn="l"/>
                <a:tab pos="989013" algn="l"/>
                <a:tab pos="1446213" algn="l"/>
                <a:tab pos="1903413" algn="l"/>
                <a:tab pos="2360613" algn="l"/>
                <a:tab pos="2817813" algn="l"/>
                <a:tab pos="3275013" algn="l"/>
                <a:tab pos="3732213" algn="l"/>
                <a:tab pos="4189413" algn="l"/>
                <a:tab pos="4646613" algn="l"/>
                <a:tab pos="5103813" algn="l"/>
                <a:tab pos="5561013" algn="l"/>
                <a:tab pos="6018213" algn="l"/>
                <a:tab pos="6475413" algn="l"/>
                <a:tab pos="6932613" algn="l"/>
                <a:tab pos="7389813" algn="l"/>
                <a:tab pos="7847013" algn="l"/>
                <a:tab pos="8304213" algn="l"/>
                <a:tab pos="8761413" algn="l"/>
                <a:tab pos="9218613" algn="l"/>
                <a:tab pos="96758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31813" algn="l"/>
                <a:tab pos="989013" algn="l"/>
                <a:tab pos="1446213" algn="l"/>
                <a:tab pos="1903413" algn="l"/>
                <a:tab pos="2360613" algn="l"/>
                <a:tab pos="2817813" algn="l"/>
                <a:tab pos="3275013" algn="l"/>
                <a:tab pos="3732213" algn="l"/>
                <a:tab pos="4189413" algn="l"/>
                <a:tab pos="4646613" algn="l"/>
                <a:tab pos="5103813" algn="l"/>
                <a:tab pos="5561013" algn="l"/>
                <a:tab pos="6018213" algn="l"/>
                <a:tab pos="6475413" algn="l"/>
                <a:tab pos="6932613" algn="l"/>
                <a:tab pos="7389813" algn="l"/>
                <a:tab pos="7847013" algn="l"/>
                <a:tab pos="8304213" algn="l"/>
                <a:tab pos="8761413" algn="l"/>
                <a:tab pos="9218613" algn="l"/>
                <a:tab pos="96758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31813" algn="l"/>
                <a:tab pos="989013" algn="l"/>
                <a:tab pos="1446213" algn="l"/>
                <a:tab pos="1903413" algn="l"/>
                <a:tab pos="2360613" algn="l"/>
                <a:tab pos="2817813" algn="l"/>
                <a:tab pos="3275013" algn="l"/>
                <a:tab pos="3732213" algn="l"/>
                <a:tab pos="4189413" algn="l"/>
                <a:tab pos="4646613" algn="l"/>
                <a:tab pos="5103813" algn="l"/>
                <a:tab pos="5561013" algn="l"/>
                <a:tab pos="6018213" algn="l"/>
                <a:tab pos="6475413" algn="l"/>
                <a:tab pos="6932613" algn="l"/>
                <a:tab pos="7389813" algn="l"/>
                <a:tab pos="7847013" algn="l"/>
                <a:tab pos="8304213" algn="l"/>
                <a:tab pos="8761413" algn="l"/>
                <a:tab pos="9218613" algn="l"/>
                <a:tab pos="96758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31813" algn="l"/>
                <a:tab pos="989013" algn="l"/>
                <a:tab pos="1446213" algn="l"/>
                <a:tab pos="1903413" algn="l"/>
                <a:tab pos="2360613" algn="l"/>
                <a:tab pos="2817813" algn="l"/>
                <a:tab pos="3275013" algn="l"/>
                <a:tab pos="3732213" algn="l"/>
                <a:tab pos="4189413" algn="l"/>
                <a:tab pos="4646613" algn="l"/>
                <a:tab pos="5103813" algn="l"/>
                <a:tab pos="5561013" algn="l"/>
                <a:tab pos="6018213" algn="l"/>
                <a:tab pos="6475413" algn="l"/>
                <a:tab pos="6932613" algn="l"/>
                <a:tab pos="7389813" algn="l"/>
                <a:tab pos="7847013" algn="l"/>
                <a:tab pos="8304213" algn="l"/>
                <a:tab pos="8761413" algn="l"/>
                <a:tab pos="9218613" algn="l"/>
                <a:tab pos="96758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71</a:t>
            </a:r>
            <a:r>
              <a:rPr lang="en-US" altLang="en-US" sz="1800" baseline="30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endParaRPr lang="en-US" altLang="en-US" sz="18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ct val="0"/>
              </a:spcBef>
            </a:pPr>
            <a:r>
              <a:rPr lang="en-US" altLang="en-US" sz="1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Jim Farrell (17</a:t>
            </a:r>
            <a:r>
              <a:rPr lang="en-US" altLang="en-US" sz="1800" baseline="30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altLang="en-US" sz="1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1">
              <a:spcBef>
                <a:spcPct val="0"/>
              </a:spcBef>
            </a:pPr>
            <a:r>
              <a:rPr lang="en-US" altLang="en-US" sz="1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Paul Werner, Jr</a:t>
            </a:r>
          </a:p>
          <a:p>
            <a:pPr lvl="1">
              <a:spcBef>
                <a:spcPct val="0"/>
              </a:spcBef>
            </a:pPr>
            <a:r>
              <a:rPr lang="en-US" altLang="en-US" sz="1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Jim Kitts</a:t>
            </a:r>
          </a:p>
          <a:p>
            <a:pPr>
              <a:spcBef>
                <a:spcPct val="0"/>
              </a:spcBef>
            </a:pPr>
            <a:r>
              <a:rPr lang="en-US" altLang="en-US" sz="1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</a:p>
          <a:p>
            <a:pPr>
              <a:spcBef>
                <a:spcPct val="0"/>
              </a:spcBef>
            </a:pPr>
            <a:r>
              <a:rPr lang="en-US" altLang="en-US" sz="1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  <a:r>
              <a:rPr lang="en-US" altLang="en-US" sz="1800" baseline="30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 </a:t>
            </a:r>
            <a:endParaRPr lang="en-US" altLang="en-US" sz="18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Bef>
                <a:spcPct val="0"/>
              </a:spcBef>
            </a:pPr>
            <a:r>
              <a:rPr lang="en-US" altLang="en-US" sz="1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Dennis Harris</a:t>
            </a:r>
          </a:p>
          <a:p>
            <a:pPr lvl="1">
              <a:spcBef>
                <a:spcPct val="0"/>
              </a:spcBef>
            </a:pPr>
            <a:r>
              <a:rPr lang="en-US" altLang="en-US" sz="1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 Riggs</a:t>
            </a:r>
          </a:p>
          <a:p>
            <a:pPr>
              <a:spcBef>
                <a:spcPct val="0"/>
              </a:spcBef>
            </a:pPr>
            <a:r>
              <a:rPr lang="en-US" altLang="en-US" sz="1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 </a:t>
            </a:r>
          </a:p>
          <a:p>
            <a:pPr>
              <a:spcBef>
                <a:spcPct val="0"/>
              </a:spcBef>
            </a:pPr>
            <a:r>
              <a:rPr lang="en-US" altLang="en-US" sz="1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  <a:r>
              <a:rPr lang="en-US" altLang="en-US" sz="1800" baseline="30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altLang="en-US" sz="1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>
              <a:spcBef>
                <a:spcPct val="0"/>
              </a:spcBef>
            </a:pPr>
            <a:r>
              <a:rPr lang="en-US" altLang="en-US" sz="1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Windell Bunton</a:t>
            </a:r>
          </a:p>
          <a:p>
            <a:pPr lvl="1">
              <a:spcBef>
                <a:spcPct val="0"/>
              </a:spcBef>
            </a:pPr>
            <a:r>
              <a:rPr lang="en-US" altLang="en-US" sz="1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 Caruso</a:t>
            </a:r>
          </a:p>
          <a:p>
            <a:pPr lvl="1">
              <a:spcBef>
                <a:spcPct val="0"/>
              </a:spcBef>
            </a:pPr>
            <a:r>
              <a:rPr lang="en-US" altLang="en-US" sz="1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Ken Firestone</a:t>
            </a:r>
          </a:p>
          <a:p>
            <a:pPr lvl="1">
              <a:spcBef>
                <a:spcPct val="0"/>
              </a:spcBef>
            </a:pPr>
            <a:r>
              <a:rPr lang="en-US" altLang="en-US" sz="1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Larry Mason</a:t>
            </a:r>
          </a:p>
          <a:p>
            <a:pPr lvl="1">
              <a:spcBef>
                <a:spcPct val="0"/>
              </a:spcBef>
            </a:pPr>
            <a:r>
              <a:rPr lang="en-US" altLang="en-US" sz="1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Daniel O'Leary</a:t>
            </a:r>
          </a:p>
          <a:p>
            <a:pPr lvl="1">
              <a:spcBef>
                <a:spcPct val="0"/>
              </a:spcBef>
            </a:pPr>
            <a:r>
              <a:rPr lang="en-US" altLang="en-US" sz="1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Gary Weaver</a:t>
            </a:r>
          </a:p>
          <a:p>
            <a:pPr>
              <a:spcBef>
                <a:spcPct val="0"/>
              </a:spcBef>
            </a:pPr>
            <a:r>
              <a:rPr lang="en-US" altLang="en-US" sz="1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>
              <a:spcBef>
                <a:spcPct val="0"/>
              </a:spcBef>
            </a:pPr>
            <a:r>
              <a:rPr lang="en-US" altLang="en-US" sz="1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456</a:t>
            </a:r>
            <a:r>
              <a:rPr lang="en-US" altLang="en-US" sz="1800" baseline="30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altLang="en-US" sz="1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MMS</a:t>
            </a:r>
          </a:p>
          <a:p>
            <a:pPr lvl="1">
              <a:spcBef>
                <a:spcPct val="0"/>
              </a:spcBef>
            </a:pPr>
            <a:r>
              <a:rPr lang="en-US" altLang="en-US" sz="1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Jerry Riesenberg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ext Box 1">
            <a:extLst>
              <a:ext uri="{FF2B5EF4-FFF2-40B4-BE49-F238E27FC236}">
                <a16:creationId xmlns:a16="http://schemas.microsoft.com/office/drawing/2014/main" id="{E686E297-4B66-6846-05A9-105C85CADC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28600"/>
            <a:ext cx="7772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en-US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itchFamily="32" charset="0"/>
                <a:cs typeface="Arial" charset="0"/>
              </a:rPr>
              <a:t>Membership Report  </a:t>
            </a:r>
            <a:r>
              <a:rPr lang="en-US" altLang="en-US" sz="2800" b="1" dirty="0">
                <a:solidFill>
                  <a:srgbClr val="000000"/>
                </a:solidFill>
                <a:latin typeface="Arial Narrow" pitchFamily="32" charset="0"/>
                <a:cs typeface="Arial" charset="0"/>
              </a:rPr>
              <a:t>-- </a:t>
            </a:r>
            <a:r>
              <a:rPr lang="en-US" altLang="en-US" sz="2800" b="1" dirty="0" err="1">
                <a:solidFill>
                  <a:srgbClr val="000000"/>
                </a:solidFill>
                <a:latin typeface="Arial Narrow" pitchFamily="32" charset="0"/>
                <a:cs typeface="Arial" charset="0"/>
              </a:rPr>
              <a:t>Ev</a:t>
            </a:r>
            <a:r>
              <a:rPr lang="en-US" altLang="en-US" sz="2800" b="1" dirty="0">
                <a:solidFill>
                  <a:srgbClr val="000000"/>
                </a:solidFill>
                <a:latin typeface="Arial Narrow" pitchFamily="32" charset="0"/>
                <a:cs typeface="Arial" charset="0"/>
              </a:rPr>
              <a:t> </a:t>
            </a:r>
            <a:r>
              <a:rPr lang="en-US" altLang="en-US" sz="2800" b="1" dirty="0" err="1">
                <a:solidFill>
                  <a:srgbClr val="000000"/>
                </a:solidFill>
                <a:latin typeface="Arial Narrow" pitchFamily="32" charset="0"/>
                <a:cs typeface="Arial" charset="0"/>
              </a:rPr>
              <a:t>Sprous</a:t>
            </a:r>
            <a:endParaRPr lang="en-US" altLang="en-US" sz="2800" b="1" dirty="0">
              <a:solidFill>
                <a:srgbClr val="000000"/>
              </a:solidFill>
              <a:latin typeface="Arial Narrow" pitchFamily="32" charset="0"/>
              <a:cs typeface="Arial" charset="0"/>
            </a:endParaRPr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03FA2BFE-67C5-0BC8-4EE7-736C6726B3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838200"/>
            <a:ext cx="85344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eaLnBrk="0" hangingPunct="0">
              <a:spcBef>
                <a:spcPts val="7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 eaLnBrk="0" hangingPunct="0">
              <a:spcBef>
                <a:spcPts val="6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 eaLnBrk="0" hangingPunct="0">
              <a:spcBef>
                <a:spcPts val="5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ts val="100"/>
              </a:spcBef>
              <a:buClrTx/>
              <a:buFontTx/>
              <a:buNone/>
            </a:pPr>
            <a:endParaRPr lang="en-US" altLang="en-US" sz="400">
              <a:cs typeface="Arial" panose="020B0604020202020204" pitchFamily="34" charset="0"/>
            </a:endParaRPr>
          </a:p>
          <a:p>
            <a:pPr algn="ctr" eaLnBrk="1" hangingPunct="1">
              <a:spcBef>
                <a:spcPts val="250"/>
              </a:spcBef>
              <a:buClrTx/>
              <a:buFontTx/>
              <a:buNone/>
            </a:pPr>
            <a:endParaRPr lang="en-US" altLang="en-US" sz="1000">
              <a:cs typeface="Arial" panose="020B0604020202020204" pitchFamily="34" charset="0"/>
            </a:endParaRPr>
          </a:p>
          <a:p>
            <a:pPr algn="ctr" eaLnBrk="1" hangingPunct="1">
              <a:spcBef>
                <a:spcPts val="600"/>
              </a:spcBef>
              <a:buClrTx/>
              <a:buFontTx/>
              <a:buNone/>
            </a:pPr>
            <a:r>
              <a:rPr lang="en-US" altLang="en-US" sz="2400">
                <a:cs typeface="Arial" panose="020B0604020202020204" pitchFamily="34" charset="0"/>
              </a:rPr>
              <a:t>Membership make-up &amp; numbers</a:t>
            </a:r>
          </a:p>
          <a:p>
            <a:pPr algn="ctr" eaLnBrk="1" hangingPunct="1">
              <a:spcBef>
                <a:spcPts val="350"/>
              </a:spcBef>
              <a:buClrTx/>
              <a:buFontTx/>
              <a:buNone/>
            </a:pPr>
            <a:endParaRPr lang="en-US" altLang="en-US" sz="1400">
              <a:cs typeface="Arial" panose="020B0604020202020204" pitchFamily="34" charset="0"/>
            </a:endParaRPr>
          </a:p>
          <a:p>
            <a:pPr eaLnBrk="1" hangingPunct="1">
              <a:spcBef>
                <a:spcPts val="550"/>
              </a:spcBef>
              <a:buClrTx/>
              <a:buFontTx/>
              <a:buNone/>
            </a:pPr>
            <a:r>
              <a:rPr lang="en-US" altLang="en-US" sz="1600" u="sng">
                <a:cs typeface="Times New Roman" panose="02020603050405020304" pitchFamily="18" charset="0"/>
              </a:rPr>
              <a:t>Members   2005   2006   2007  2008  2009  2010  2011  2012  2013  2014</a:t>
            </a:r>
            <a:r>
              <a:rPr lang="en-US" altLang="en-US" sz="1600" b="1" u="sng">
                <a:cs typeface="Times New Roman" panose="02020603050405020304" pitchFamily="18" charset="0"/>
              </a:rPr>
              <a:t>  </a:t>
            </a:r>
            <a:r>
              <a:rPr lang="en-US" altLang="en-US" sz="1600" u="sng">
                <a:solidFill>
                  <a:schemeClr val="tx1"/>
                </a:solidFill>
                <a:cs typeface="Times New Roman" panose="02020603050405020304" pitchFamily="18" charset="0"/>
              </a:rPr>
              <a:t>2015  2016  </a:t>
            </a:r>
            <a:r>
              <a:rPr lang="en-US" altLang="en-US" sz="1600" u="sng">
                <a:solidFill>
                  <a:srgbClr val="FF0000"/>
                </a:solidFill>
                <a:cs typeface="Times New Roman" panose="02020603050405020304" pitchFamily="18" charset="0"/>
              </a:rPr>
              <a:t>2017</a:t>
            </a:r>
          </a:p>
          <a:p>
            <a:pPr eaLnBrk="1" hangingPunct="1">
              <a:spcBef>
                <a:spcPts val="825"/>
              </a:spcBef>
              <a:buClrTx/>
              <a:buFontTx/>
              <a:buNone/>
            </a:pPr>
            <a:r>
              <a:rPr lang="en-US" altLang="en-US" sz="1600">
                <a:cs typeface="Times New Roman" panose="02020603050405020304" pitchFamily="18" charset="0"/>
              </a:rPr>
              <a:t>Life	          192     215      248    275    284    293    306    319    325    342   360   379    389</a:t>
            </a:r>
          </a:p>
          <a:p>
            <a:pPr eaLnBrk="1" hangingPunct="1">
              <a:spcBef>
                <a:spcPts val="825"/>
              </a:spcBef>
              <a:buClrTx/>
              <a:buFontTx/>
              <a:buNone/>
            </a:pPr>
            <a:r>
              <a:rPr lang="en-US" altLang="en-US" sz="1600">
                <a:cs typeface="Times New Roman" panose="02020603050405020304" pitchFamily="18" charset="0"/>
              </a:rPr>
              <a:t>Annual       131     164     153    124    108      97      81      79      73      76      63     56      64</a:t>
            </a:r>
          </a:p>
          <a:p>
            <a:pPr eaLnBrk="1" hangingPunct="1">
              <a:spcBef>
                <a:spcPts val="825"/>
              </a:spcBef>
              <a:buClrTx/>
              <a:buFontTx/>
              <a:buNone/>
            </a:pPr>
            <a:r>
              <a:rPr lang="en-US" altLang="en-US" sz="1600" u="sng">
                <a:cs typeface="Times New Roman" panose="02020603050405020304" pitchFamily="18" charset="0"/>
              </a:rPr>
              <a:t>Honorary     12       18        18       21     21      22      25      25      28      30     32      31     34</a:t>
            </a:r>
          </a:p>
          <a:p>
            <a:pPr eaLnBrk="1" hangingPunct="1">
              <a:spcBef>
                <a:spcPts val="825"/>
              </a:spcBef>
              <a:buClrTx/>
              <a:buFontTx/>
              <a:buNone/>
            </a:pPr>
            <a:r>
              <a:rPr lang="en-US" altLang="en-US" sz="1600">
                <a:cs typeface="Times New Roman" panose="02020603050405020304" pitchFamily="18" charset="0"/>
              </a:rPr>
              <a:t>Total           335    397      419     420    413    412    412    423    426   448    455   466    487</a:t>
            </a:r>
          </a:p>
          <a:p>
            <a:pPr eaLnBrk="1" hangingPunct="1">
              <a:spcBef>
                <a:spcPts val="825"/>
              </a:spcBef>
              <a:buFont typeface="Times New Roman" panose="02020603050405020304" pitchFamily="18" charset="0"/>
              <a:buChar char="•"/>
            </a:pPr>
            <a:r>
              <a:rPr lang="en-US" altLang="en-US" sz="2200">
                <a:cs typeface="Arial" panose="020B0604020202020204" pitchFamily="34" charset="0"/>
              </a:rPr>
              <a:t> Since Sept 2016, we added 24 new members ( 13 Life &amp; 11 Annual).</a:t>
            </a:r>
          </a:p>
          <a:p>
            <a:pPr eaLnBrk="1" hangingPunct="1">
              <a:spcBef>
                <a:spcPts val="825"/>
              </a:spcBef>
              <a:buFont typeface="Times New Roman" panose="02020603050405020304" pitchFamily="18" charset="0"/>
              <a:buChar char="•"/>
            </a:pPr>
            <a:r>
              <a:rPr lang="en-US" altLang="en-US" sz="2200">
                <a:cs typeface="Times New Roman" panose="02020603050405020304" pitchFamily="18" charset="0"/>
              </a:rPr>
              <a:t>“Annual” memberships has stopped declining!</a:t>
            </a:r>
          </a:p>
          <a:p>
            <a:pPr eaLnBrk="1" hangingPunct="1">
              <a:spcBef>
                <a:spcPts val="825"/>
              </a:spcBef>
              <a:buFont typeface="Times New Roman" panose="02020603050405020304" pitchFamily="18" charset="0"/>
              <a:buChar char="•"/>
            </a:pPr>
            <a:r>
              <a:rPr lang="en-US" altLang="en-US" sz="2200">
                <a:cs typeface="Arial" panose="020B0604020202020204" pitchFamily="34" charset="0"/>
              </a:rPr>
              <a:t> Contacts &amp; </a:t>
            </a:r>
            <a:r>
              <a:rPr lang="en-US" altLang="en-US" sz="2200">
                <a:cs typeface="Times New Roman" panose="02020603050405020304" pitchFamily="18" charset="0"/>
              </a:rPr>
              <a:t>Newsletter</a:t>
            </a:r>
            <a:r>
              <a:rPr lang="en-US" altLang="en-US" sz="2200">
                <a:solidFill>
                  <a:srgbClr val="CC0000"/>
                </a:solidFill>
                <a:cs typeface="Times New Roman" panose="02020603050405020304" pitchFamily="18" charset="0"/>
              </a:rPr>
              <a:t> snail-mailing </a:t>
            </a:r>
            <a:r>
              <a:rPr lang="en-US" altLang="en-US" sz="2200" b="1">
                <a:solidFill>
                  <a:srgbClr val="CC0000"/>
                </a:solidFill>
                <a:cs typeface="Times New Roman" panose="02020603050405020304" pitchFamily="18" charset="0"/>
              </a:rPr>
              <a:t>~</a:t>
            </a:r>
            <a:r>
              <a:rPr lang="en-US" altLang="en-US" sz="2200">
                <a:solidFill>
                  <a:srgbClr val="CC0000"/>
                </a:solidFill>
                <a:cs typeface="Times New Roman" panose="02020603050405020304" pitchFamily="18" charset="0"/>
              </a:rPr>
              <a:t>$800     </a:t>
            </a:r>
            <a:r>
              <a:rPr lang="en-US" altLang="en-US" sz="2200">
                <a:cs typeface="Times New Roman" panose="02020603050405020304" pitchFamily="18" charset="0"/>
              </a:rPr>
              <a:t>E-mailing = $0</a:t>
            </a:r>
          </a:p>
          <a:p>
            <a:pPr eaLnBrk="1" hangingPunct="1">
              <a:spcBef>
                <a:spcPts val="825"/>
              </a:spcBef>
              <a:buFont typeface="Times New Roman" panose="02020603050405020304" pitchFamily="18" charset="0"/>
              <a:buChar char="•"/>
            </a:pPr>
            <a:r>
              <a:rPr lang="en-US" altLang="en-US" sz="2200">
                <a:cs typeface="Times New Roman" panose="02020603050405020304" pitchFamily="18" charset="0"/>
              </a:rPr>
              <a:t> Keep your e-mail up to date; we’ll have more $$ to run the Association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ext Box 1">
            <a:extLst>
              <a:ext uri="{FF2B5EF4-FFF2-40B4-BE49-F238E27FC236}">
                <a16:creationId xmlns:a16="http://schemas.microsoft.com/office/drawing/2014/main" id="{8F464422-A51B-7070-1693-B6A47A6131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2400"/>
            <a:ext cx="777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en-US" alt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Treasurer’s Report </a:t>
            </a:r>
            <a:r>
              <a:rPr lang="en-US" altLang="en-US" sz="2800" b="1">
                <a:solidFill>
                  <a:srgbClr val="000000"/>
                </a:solidFill>
                <a:cs typeface="Arial" charset="0"/>
              </a:rPr>
              <a:t>-- Doug Wohlgamuth</a:t>
            </a:r>
          </a:p>
        </p:txBody>
      </p:sp>
      <p:sp>
        <p:nvSpPr>
          <p:cNvPr id="5123" name="Text Box 2">
            <a:extLst>
              <a:ext uri="{FF2B5EF4-FFF2-40B4-BE49-F238E27FC236}">
                <a16:creationId xmlns:a16="http://schemas.microsoft.com/office/drawing/2014/main" id="{CB177E28-25F6-3F8E-4BEB-89AD915BDB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534400" cy="609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531813" indent="-530225" eaLnBrk="0" hangingPunct="0">
              <a:spcBef>
                <a:spcPts val="700"/>
              </a:spcBef>
              <a:tabLst>
                <a:tab pos="531813" algn="l"/>
                <a:tab pos="989013" algn="l"/>
                <a:tab pos="1446213" algn="l"/>
                <a:tab pos="1903413" algn="l"/>
                <a:tab pos="2360613" algn="l"/>
                <a:tab pos="2817813" algn="l"/>
                <a:tab pos="3275013" algn="l"/>
                <a:tab pos="3732213" algn="l"/>
                <a:tab pos="4189413" algn="l"/>
                <a:tab pos="4646613" algn="l"/>
                <a:tab pos="5103813" algn="l"/>
                <a:tab pos="5561013" algn="l"/>
                <a:tab pos="6018213" algn="l"/>
                <a:tab pos="6475413" algn="l"/>
                <a:tab pos="6932613" algn="l"/>
                <a:tab pos="7389813" algn="l"/>
                <a:tab pos="7847013" algn="l"/>
                <a:tab pos="8304213" algn="l"/>
                <a:tab pos="8761413" algn="l"/>
                <a:tab pos="9218613" algn="l"/>
                <a:tab pos="9675813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 eaLnBrk="0" hangingPunct="0">
              <a:spcBef>
                <a:spcPts val="600"/>
              </a:spcBef>
              <a:tabLst>
                <a:tab pos="531813" algn="l"/>
                <a:tab pos="989013" algn="l"/>
                <a:tab pos="1446213" algn="l"/>
                <a:tab pos="1903413" algn="l"/>
                <a:tab pos="2360613" algn="l"/>
                <a:tab pos="2817813" algn="l"/>
                <a:tab pos="3275013" algn="l"/>
                <a:tab pos="3732213" algn="l"/>
                <a:tab pos="4189413" algn="l"/>
                <a:tab pos="4646613" algn="l"/>
                <a:tab pos="5103813" algn="l"/>
                <a:tab pos="5561013" algn="l"/>
                <a:tab pos="6018213" algn="l"/>
                <a:tab pos="6475413" algn="l"/>
                <a:tab pos="6932613" algn="l"/>
                <a:tab pos="7389813" algn="l"/>
                <a:tab pos="7847013" algn="l"/>
                <a:tab pos="8304213" algn="l"/>
                <a:tab pos="8761413" algn="l"/>
                <a:tab pos="9218613" algn="l"/>
                <a:tab pos="96758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 eaLnBrk="0" hangingPunct="0">
              <a:spcBef>
                <a:spcPts val="500"/>
              </a:spcBef>
              <a:tabLst>
                <a:tab pos="531813" algn="l"/>
                <a:tab pos="989013" algn="l"/>
                <a:tab pos="1446213" algn="l"/>
                <a:tab pos="1903413" algn="l"/>
                <a:tab pos="2360613" algn="l"/>
                <a:tab pos="2817813" algn="l"/>
                <a:tab pos="3275013" algn="l"/>
                <a:tab pos="3732213" algn="l"/>
                <a:tab pos="4189413" algn="l"/>
                <a:tab pos="4646613" algn="l"/>
                <a:tab pos="5103813" algn="l"/>
                <a:tab pos="5561013" algn="l"/>
                <a:tab pos="6018213" algn="l"/>
                <a:tab pos="6475413" algn="l"/>
                <a:tab pos="6932613" algn="l"/>
                <a:tab pos="7389813" algn="l"/>
                <a:tab pos="7847013" algn="l"/>
                <a:tab pos="8304213" algn="l"/>
                <a:tab pos="8761413" algn="l"/>
                <a:tab pos="9218613" algn="l"/>
                <a:tab pos="96758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531813" algn="l"/>
                <a:tab pos="989013" algn="l"/>
                <a:tab pos="1446213" algn="l"/>
                <a:tab pos="1903413" algn="l"/>
                <a:tab pos="2360613" algn="l"/>
                <a:tab pos="2817813" algn="l"/>
                <a:tab pos="3275013" algn="l"/>
                <a:tab pos="3732213" algn="l"/>
                <a:tab pos="4189413" algn="l"/>
                <a:tab pos="4646613" algn="l"/>
                <a:tab pos="5103813" algn="l"/>
                <a:tab pos="5561013" algn="l"/>
                <a:tab pos="6018213" algn="l"/>
                <a:tab pos="6475413" algn="l"/>
                <a:tab pos="6932613" algn="l"/>
                <a:tab pos="7389813" algn="l"/>
                <a:tab pos="7847013" algn="l"/>
                <a:tab pos="8304213" algn="l"/>
                <a:tab pos="8761413" algn="l"/>
                <a:tab pos="9218613" algn="l"/>
                <a:tab pos="96758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531813" algn="l"/>
                <a:tab pos="989013" algn="l"/>
                <a:tab pos="1446213" algn="l"/>
                <a:tab pos="1903413" algn="l"/>
                <a:tab pos="2360613" algn="l"/>
                <a:tab pos="2817813" algn="l"/>
                <a:tab pos="3275013" algn="l"/>
                <a:tab pos="3732213" algn="l"/>
                <a:tab pos="4189413" algn="l"/>
                <a:tab pos="4646613" algn="l"/>
                <a:tab pos="5103813" algn="l"/>
                <a:tab pos="5561013" algn="l"/>
                <a:tab pos="6018213" algn="l"/>
                <a:tab pos="6475413" algn="l"/>
                <a:tab pos="6932613" algn="l"/>
                <a:tab pos="7389813" algn="l"/>
                <a:tab pos="7847013" algn="l"/>
                <a:tab pos="8304213" algn="l"/>
                <a:tab pos="8761413" algn="l"/>
                <a:tab pos="9218613" algn="l"/>
                <a:tab pos="96758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31813" algn="l"/>
                <a:tab pos="989013" algn="l"/>
                <a:tab pos="1446213" algn="l"/>
                <a:tab pos="1903413" algn="l"/>
                <a:tab pos="2360613" algn="l"/>
                <a:tab pos="2817813" algn="l"/>
                <a:tab pos="3275013" algn="l"/>
                <a:tab pos="3732213" algn="l"/>
                <a:tab pos="4189413" algn="l"/>
                <a:tab pos="4646613" algn="l"/>
                <a:tab pos="5103813" algn="l"/>
                <a:tab pos="5561013" algn="l"/>
                <a:tab pos="6018213" algn="l"/>
                <a:tab pos="6475413" algn="l"/>
                <a:tab pos="6932613" algn="l"/>
                <a:tab pos="7389813" algn="l"/>
                <a:tab pos="7847013" algn="l"/>
                <a:tab pos="8304213" algn="l"/>
                <a:tab pos="8761413" algn="l"/>
                <a:tab pos="9218613" algn="l"/>
                <a:tab pos="96758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31813" algn="l"/>
                <a:tab pos="989013" algn="l"/>
                <a:tab pos="1446213" algn="l"/>
                <a:tab pos="1903413" algn="l"/>
                <a:tab pos="2360613" algn="l"/>
                <a:tab pos="2817813" algn="l"/>
                <a:tab pos="3275013" algn="l"/>
                <a:tab pos="3732213" algn="l"/>
                <a:tab pos="4189413" algn="l"/>
                <a:tab pos="4646613" algn="l"/>
                <a:tab pos="5103813" algn="l"/>
                <a:tab pos="5561013" algn="l"/>
                <a:tab pos="6018213" algn="l"/>
                <a:tab pos="6475413" algn="l"/>
                <a:tab pos="6932613" algn="l"/>
                <a:tab pos="7389813" algn="l"/>
                <a:tab pos="7847013" algn="l"/>
                <a:tab pos="8304213" algn="l"/>
                <a:tab pos="8761413" algn="l"/>
                <a:tab pos="9218613" algn="l"/>
                <a:tab pos="96758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31813" algn="l"/>
                <a:tab pos="989013" algn="l"/>
                <a:tab pos="1446213" algn="l"/>
                <a:tab pos="1903413" algn="l"/>
                <a:tab pos="2360613" algn="l"/>
                <a:tab pos="2817813" algn="l"/>
                <a:tab pos="3275013" algn="l"/>
                <a:tab pos="3732213" algn="l"/>
                <a:tab pos="4189413" algn="l"/>
                <a:tab pos="4646613" algn="l"/>
                <a:tab pos="5103813" algn="l"/>
                <a:tab pos="5561013" algn="l"/>
                <a:tab pos="6018213" algn="l"/>
                <a:tab pos="6475413" algn="l"/>
                <a:tab pos="6932613" algn="l"/>
                <a:tab pos="7389813" algn="l"/>
                <a:tab pos="7847013" algn="l"/>
                <a:tab pos="8304213" algn="l"/>
                <a:tab pos="8761413" algn="l"/>
                <a:tab pos="9218613" algn="l"/>
                <a:tab pos="96758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31813" algn="l"/>
                <a:tab pos="989013" algn="l"/>
                <a:tab pos="1446213" algn="l"/>
                <a:tab pos="1903413" algn="l"/>
                <a:tab pos="2360613" algn="l"/>
                <a:tab pos="2817813" algn="l"/>
                <a:tab pos="3275013" algn="l"/>
                <a:tab pos="3732213" algn="l"/>
                <a:tab pos="4189413" algn="l"/>
                <a:tab pos="4646613" algn="l"/>
                <a:tab pos="5103813" algn="l"/>
                <a:tab pos="5561013" algn="l"/>
                <a:tab pos="6018213" algn="l"/>
                <a:tab pos="6475413" algn="l"/>
                <a:tab pos="6932613" algn="l"/>
                <a:tab pos="7389813" algn="l"/>
                <a:tab pos="7847013" algn="l"/>
                <a:tab pos="8304213" algn="l"/>
                <a:tab pos="8761413" algn="l"/>
                <a:tab pos="9218613" algn="l"/>
                <a:tab pos="96758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600"/>
              <a:t> A. Current Accounts Total Balances = $41,737.99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600"/>
              <a:t>	    1. General Account = $36,783.15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600"/>
              <a:t>	    2. Quartermaster Account = $4,954.84	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600"/>
              <a:t> B. New AC-119 Gunship Association Website Funds / Expenditures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600"/>
              <a:t>              1. Signed Contract with True World Enterprises (TWE) = $12,750.00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600"/>
              <a:t>              2. Member “Start-Up” Donations at Albuquerque Reunion= $9,887.00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600"/>
              <a:t>              3. AC-119 Association “Ear-Marked” Monies for Website: 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600"/>
              <a:t>                      2013 San Antonio Reunion = $5,000.00 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600"/>
              <a:t>		  2014 Albuquerque Reunion = $5,000.00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600"/>
              <a:t>                      2015 St. Louis Reunion       = $5,000.00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600"/>
              <a:t>	    4. Total Payments Made Thus Far to TWE = $13,195.00 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600"/>
              <a:t>		TWE Contract Payments = $8,905.00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600"/>
              <a:t>		Maintenance Payments    = $4,200.00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600"/>
              <a:t> C. Recurring Expenses to the Association: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600"/>
              <a:t>	1. Newsletter Snail-Mail Postage = $800.00 (2015)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600"/>
              <a:t> D. Teleconference Line = $268.29   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600"/>
              <a:t> E. Pay Pal = $360.00 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600"/>
              <a:t> F. Website Maintenance Fee = $600.00 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600"/>
              <a:t> G. Final Flight Donation: $100.00 per Flight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600"/>
              <a:t> H. Reunion Advertisements = $300.00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600"/>
              <a:t> I.  Dream Host for Website = $215.68 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600"/>
              <a:t> J. AC-119 Gunship Memorial Bench Donations = $1,625.00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600"/>
              <a:t>	1. One-Time “Perpetual Care” at NMUSAF = $500.00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600"/>
              <a:t>		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">
            <a:extLst>
              <a:ext uri="{FF2B5EF4-FFF2-40B4-BE49-F238E27FC236}">
                <a16:creationId xmlns:a16="http://schemas.microsoft.com/office/drawing/2014/main" id="{7DF5B275-539C-F7D7-F52D-245963672C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09600"/>
            <a:ext cx="7770813" cy="531813"/>
          </a:xfrm>
          <a:prstGeom prst="rect">
            <a:avLst/>
          </a:prstGeom>
          <a:noFill/>
          <a:ln w="9360" cap="sq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spcBef>
                <a:spcPts val="7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 eaLnBrk="0" hangingPunct="0">
              <a:spcBef>
                <a:spcPts val="6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 eaLnBrk="0" hangingPunct="0">
              <a:spcBef>
                <a:spcPts val="5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>
                <a:latin typeface="Arial Black" panose="020B0A04020102020204" pitchFamily="34" charset="0"/>
              </a:rPr>
              <a:t>IT Report New Web site development</a:t>
            </a:r>
          </a:p>
        </p:txBody>
      </p:sp>
      <p:sp>
        <p:nvSpPr>
          <p:cNvPr id="6147" name="Text Box 2">
            <a:extLst>
              <a:ext uri="{FF2B5EF4-FFF2-40B4-BE49-F238E27FC236}">
                <a16:creationId xmlns:a16="http://schemas.microsoft.com/office/drawing/2014/main" id="{82976330-D4CE-2081-B032-262B12A314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447800"/>
            <a:ext cx="7770813" cy="5027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41313" eaLnBrk="0" hangingPunct="0">
              <a:spcBef>
                <a:spcPts val="7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 eaLnBrk="0" hangingPunct="0">
              <a:spcBef>
                <a:spcPts val="6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 eaLnBrk="0" hangingPunct="0">
              <a:spcBef>
                <a:spcPts val="5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endParaRPr lang="en-US" altLang="en-US" sz="2400" b="1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ext Box 1">
            <a:extLst>
              <a:ext uri="{FF2B5EF4-FFF2-40B4-BE49-F238E27FC236}">
                <a16:creationId xmlns:a16="http://schemas.microsoft.com/office/drawing/2014/main" id="{A301186B-DDF2-68E5-8A71-BFB2206E33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93688"/>
            <a:ext cx="7770813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en-US" alt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Quartermaster Report – Gus Sininger</a:t>
            </a:r>
          </a:p>
        </p:txBody>
      </p:sp>
      <p:sp>
        <p:nvSpPr>
          <p:cNvPr id="7171" name="Text Box 2">
            <a:extLst>
              <a:ext uri="{FF2B5EF4-FFF2-40B4-BE49-F238E27FC236}">
                <a16:creationId xmlns:a16="http://schemas.microsoft.com/office/drawing/2014/main" id="{C31D4419-390B-97A4-8F47-E58ADC7D0E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74688"/>
            <a:ext cx="7770813" cy="1306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41313" eaLnBrk="0" hangingPunct="0">
              <a:spcBef>
                <a:spcPts val="7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 eaLnBrk="0" hangingPunct="0">
              <a:spcBef>
                <a:spcPts val="6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 eaLnBrk="0" hangingPunct="0">
              <a:spcBef>
                <a:spcPts val="5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2000"/>
              <a:t>1. New e-commerce section of web-site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2000"/>
              <a:t>2. Adding new items 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2000"/>
              <a:t>3. Overhead and shipping is increasing.</a:t>
            </a:r>
          </a:p>
        </p:txBody>
      </p:sp>
      <p:pic>
        <p:nvPicPr>
          <p:cNvPr id="7172" name="Picture 1">
            <a:extLst>
              <a:ext uri="{FF2B5EF4-FFF2-40B4-BE49-F238E27FC236}">
                <a16:creationId xmlns:a16="http://schemas.microsoft.com/office/drawing/2014/main" id="{B84EDFCB-2168-D97D-5FA4-BE0D83FEC8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833563"/>
            <a:ext cx="7010400" cy="496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ext Box 1">
            <a:extLst>
              <a:ext uri="{FF2B5EF4-FFF2-40B4-BE49-F238E27FC236}">
                <a16:creationId xmlns:a16="http://schemas.microsoft.com/office/drawing/2014/main" id="{0D820567-CE26-9FD2-313F-383079E328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81000"/>
            <a:ext cx="7770813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en-US" altLang="en-US" sz="2800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Firing Circle – </a:t>
            </a:r>
            <a:r>
              <a:rPr lang="en-US" altLang="en-US" sz="28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Newsletters -  Mike Drzyzga</a:t>
            </a:r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FDD2228E-4034-C9DD-F3B1-E0E683FBA1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143000"/>
            <a:ext cx="8001000" cy="396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512763" indent="-512763" eaLnBrk="0" hangingPunct="0">
              <a:spcBef>
                <a:spcPts val="700"/>
              </a:spcBef>
              <a:tabLst>
                <a:tab pos="512763" algn="l"/>
                <a:tab pos="625475" algn="l"/>
                <a:tab pos="1082675" algn="l"/>
                <a:tab pos="1539875" algn="l"/>
                <a:tab pos="1997075" algn="l"/>
                <a:tab pos="2454275" algn="l"/>
                <a:tab pos="2911475" algn="l"/>
                <a:tab pos="3368675" algn="l"/>
                <a:tab pos="3825875" algn="l"/>
                <a:tab pos="4283075" algn="l"/>
                <a:tab pos="4740275" algn="l"/>
                <a:tab pos="5197475" algn="l"/>
                <a:tab pos="5654675" algn="l"/>
                <a:tab pos="6111875" algn="l"/>
                <a:tab pos="6569075" algn="l"/>
                <a:tab pos="7026275" algn="l"/>
                <a:tab pos="7483475" algn="l"/>
                <a:tab pos="7940675" algn="l"/>
                <a:tab pos="8397875" algn="l"/>
                <a:tab pos="8855075" algn="l"/>
                <a:tab pos="9312275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 eaLnBrk="0" hangingPunct="0">
              <a:spcBef>
                <a:spcPts val="600"/>
              </a:spcBef>
              <a:tabLst>
                <a:tab pos="512763" algn="l"/>
                <a:tab pos="625475" algn="l"/>
                <a:tab pos="1082675" algn="l"/>
                <a:tab pos="1539875" algn="l"/>
                <a:tab pos="1997075" algn="l"/>
                <a:tab pos="2454275" algn="l"/>
                <a:tab pos="2911475" algn="l"/>
                <a:tab pos="3368675" algn="l"/>
                <a:tab pos="3825875" algn="l"/>
                <a:tab pos="4283075" algn="l"/>
                <a:tab pos="4740275" algn="l"/>
                <a:tab pos="5197475" algn="l"/>
                <a:tab pos="5654675" algn="l"/>
                <a:tab pos="6111875" algn="l"/>
                <a:tab pos="6569075" algn="l"/>
                <a:tab pos="7026275" algn="l"/>
                <a:tab pos="7483475" algn="l"/>
                <a:tab pos="7940675" algn="l"/>
                <a:tab pos="8397875" algn="l"/>
                <a:tab pos="8855075" algn="l"/>
                <a:tab pos="9312275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 eaLnBrk="0" hangingPunct="0">
              <a:spcBef>
                <a:spcPts val="500"/>
              </a:spcBef>
              <a:tabLst>
                <a:tab pos="512763" algn="l"/>
                <a:tab pos="625475" algn="l"/>
                <a:tab pos="1082675" algn="l"/>
                <a:tab pos="1539875" algn="l"/>
                <a:tab pos="1997075" algn="l"/>
                <a:tab pos="2454275" algn="l"/>
                <a:tab pos="2911475" algn="l"/>
                <a:tab pos="3368675" algn="l"/>
                <a:tab pos="3825875" algn="l"/>
                <a:tab pos="4283075" algn="l"/>
                <a:tab pos="4740275" algn="l"/>
                <a:tab pos="5197475" algn="l"/>
                <a:tab pos="5654675" algn="l"/>
                <a:tab pos="6111875" algn="l"/>
                <a:tab pos="6569075" algn="l"/>
                <a:tab pos="7026275" algn="l"/>
                <a:tab pos="7483475" algn="l"/>
                <a:tab pos="7940675" algn="l"/>
                <a:tab pos="8397875" algn="l"/>
                <a:tab pos="8855075" algn="l"/>
                <a:tab pos="9312275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512763" algn="l"/>
                <a:tab pos="625475" algn="l"/>
                <a:tab pos="1082675" algn="l"/>
                <a:tab pos="1539875" algn="l"/>
                <a:tab pos="1997075" algn="l"/>
                <a:tab pos="2454275" algn="l"/>
                <a:tab pos="2911475" algn="l"/>
                <a:tab pos="3368675" algn="l"/>
                <a:tab pos="3825875" algn="l"/>
                <a:tab pos="4283075" algn="l"/>
                <a:tab pos="4740275" algn="l"/>
                <a:tab pos="5197475" algn="l"/>
                <a:tab pos="5654675" algn="l"/>
                <a:tab pos="6111875" algn="l"/>
                <a:tab pos="6569075" algn="l"/>
                <a:tab pos="7026275" algn="l"/>
                <a:tab pos="7483475" algn="l"/>
                <a:tab pos="7940675" algn="l"/>
                <a:tab pos="8397875" algn="l"/>
                <a:tab pos="8855075" algn="l"/>
                <a:tab pos="9312275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512763" algn="l"/>
                <a:tab pos="625475" algn="l"/>
                <a:tab pos="1082675" algn="l"/>
                <a:tab pos="1539875" algn="l"/>
                <a:tab pos="1997075" algn="l"/>
                <a:tab pos="2454275" algn="l"/>
                <a:tab pos="2911475" algn="l"/>
                <a:tab pos="3368675" algn="l"/>
                <a:tab pos="3825875" algn="l"/>
                <a:tab pos="4283075" algn="l"/>
                <a:tab pos="4740275" algn="l"/>
                <a:tab pos="5197475" algn="l"/>
                <a:tab pos="5654675" algn="l"/>
                <a:tab pos="6111875" algn="l"/>
                <a:tab pos="6569075" algn="l"/>
                <a:tab pos="7026275" algn="l"/>
                <a:tab pos="7483475" algn="l"/>
                <a:tab pos="7940675" algn="l"/>
                <a:tab pos="8397875" algn="l"/>
                <a:tab pos="8855075" algn="l"/>
                <a:tab pos="9312275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12763" algn="l"/>
                <a:tab pos="625475" algn="l"/>
                <a:tab pos="1082675" algn="l"/>
                <a:tab pos="1539875" algn="l"/>
                <a:tab pos="1997075" algn="l"/>
                <a:tab pos="2454275" algn="l"/>
                <a:tab pos="2911475" algn="l"/>
                <a:tab pos="3368675" algn="l"/>
                <a:tab pos="3825875" algn="l"/>
                <a:tab pos="4283075" algn="l"/>
                <a:tab pos="4740275" algn="l"/>
                <a:tab pos="5197475" algn="l"/>
                <a:tab pos="5654675" algn="l"/>
                <a:tab pos="6111875" algn="l"/>
                <a:tab pos="6569075" algn="l"/>
                <a:tab pos="7026275" algn="l"/>
                <a:tab pos="7483475" algn="l"/>
                <a:tab pos="7940675" algn="l"/>
                <a:tab pos="8397875" algn="l"/>
                <a:tab pos="8855075" algn="l"/>
                <a:tab pos="9312275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12763" algn="l"/>
                <a:tab pos="625475" algn="l"/>
                <a:tab pos="1082675" algn="l"/>
                <a:tab pos="1539875" algn="l"/>
                <a:tab pos="1997075" algn="l"/>
                <a:tab pos="2454275" algn="l"/>
                <a:tab pos="2911475" algn="l"/>
                <a:tab pos="3368675" algn="l"/>
                <a:tab pos="3825875" algn="l"/>
                <a:tab pos="4283075" algn="l"/>
                <a:tab pos="4740275" algn="l"/>
                <a:tab pos="5197475" algn="l"/>
                <a:tab pos="5654675" algn="l"/>
                <a:tab pos="6111875" algn="l"/>
                <a:tab pos="6569075" algn="l"/>
                <a:tab pos="7026275" algn="l"/>
                <a:tab pos="7483475" algn="l"/>
                <a:tab pos="7940675" algn="l"/>
                <a:tab pos="8397875" algn="l"/>
                <a:tab pos="8855075" algn="l"/>
                <a:tab pos="9312275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12763" algn="l"/>
                <a:tab pos="625475" algn="l"/>
                <a:tab pos="1082675" algn="l"/>
                <a:tab pos="1539875" algn="l"/>
                <a:tab pos="1997075" algn="l"/>
                <a:tab pos="2454275" algn="l"/>
                <a:tab pos="2911475" algn="l"/>
                <a:tab pos="3368675" algn="l"/>
                <a:tab pos="3825875" algn="l"/>
                <a:tab pos="4283075" algn="l"/>
                <a:tab pos="4740275" algn="l"/>
                <a:tab pos="5197475" algn="l"/>
                <a:tab pos="5654675" algn="l"/>
                <a:tab pos="6111875" algn="l"/>
                <a:tab pos="6569075" algn="l"/>
                <a:tab pos="7026275" algn="l"/>
                <a:tab pos="7483475" algn="l"/>
                <a:tab pos="7940675" algn="l"/>
                <a:tab pos="8397875" algn="l"/>
                <a:tab pos="8855075" algn="l"/>
                <a:tab pos="9312275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12763" algn="l"/>
                <a:tab pos="625475" algn="l"/>
                <a:tab pos="1082675" algn="l"/>
                <a:tab pos="1539875" algn="l"/>
                <a:tab pos="1997075" algn="l"/>
                <a:tab pos="2454275" algn="l"/>
                <a:tab pos="2911475" algn="l"/>
                <a:tab pos="3368675" algn="l"/>
                <a:tab pos="3825875" algn="l"/>
                <a:tab pos="4283075" algn="l"/>
                <a:tab pos="4740275" algn="l"/>
                <a:tab pos="5197475" algn="l"/>
                <a:tab pos="5654675" algn="l"/>
                <a:tab pos="6111875" algn="l"/>
                <a:tab pos="6569075" algn="l"/>
                <a:tab pos="7026275" algn="l"/>
                <a:tab pos="7483475" algn="l"/>
                <a:tab pos="7940675" algn="l"/>
                <a:tab pos="8397875" algn="l"/>
                <a:tab pos="8855075" algn="l"/>
                <a:tab pos="9312275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Font typeface="Times New Roman" panose="02020603050405020304" pitchFamily="18" charset="0"/>
              <a:buAutoNum type="arabicPeriod"/>
            </a:pPr>
            <a:r>
              <a:rPr lang="en-US" altLang="en-US" sz="2400"/>
              <a:t>Summary: </a:t>
            </a:r>
            <a:r>
              <a:rPr lang="en-US" altLang="en-US" sz="2400" b="1">
                <a:solidFill>
                  <a:srgbClr val="FF0000"/>
                </a:solidFill>
              </a:rPr>
              <a:t>Six</a:t>
            </a:r>
            <a:r>
              <a:rPr lang="en-US" altLang="en-US" sz="2400"/>
              <a:t> (Nov., Feb., May, July, Aug., Sept.) </a:t>
            </a:r>
          </a:p>
          <a:p>
            <a:pPr eaLnBrk="1" hangingPunct="1">
              <a:buFont typeface="Times New Roman" panose="02020603050405020304" pitchFamily="18" charset="0"/>
              <a:buAutoNum type="arabicPeriod"/>
            </a:pPr>
            <a:r>
              <a:rPr lang="en-US" altLang="en-US" sz="2400"/>
              <a:t>Content – You tell me (email) what could be new or refreshing.  Feedback Please.</a:t>
            </a:r>
          </a:p>
          <a:p>
            <a:pPr eaLnBrk="1" hangingPunct="1">
              <a:buFont typeface="Times New Roman" panose="02020603050405020304" pitchFamily="18" charset="0"/>
              <a:buAutoNum type="arabicPeriod"/>
            </a:pPr>
            <a:r>
              <a:rPr lang="en-US" altLang="en-US" sz="2400"/>
              <a:t>If you send picts to me, please include necessary info.</a:t>
            </a:r>
          </a:p>
          <a:p>
            <a:pPr eaLnBrk="1" hangingPunct="1">
              <a:buFont typeface="Times New Roman" panose="02020603050405020304" pitchFamily="18" charset="0"/>
              <a:buAutoNum type="arabicPeriod"/>
            </a:pPr>
            <a:r>
              <a:rPr lang="en-US" altLang="en-US" sz="2400"/>
              <a:t>Future Plan:  Same format, keep to 8 pgs or less, double sided, color and B&amp;W</a:t>
            </a:r>
          </a:p>
          <a:p>
            <a:pPr eaLnBrk="1" hangingPunct="1">
              <a:buFont typeface="Times New Roman" panose="02020603050405020304" pitchFamily="18" charset="0"/>
              <a:buAutoNum type="arabicPeriod"/>
            </a:pPr>
            <a:r>
              <a:rPr lang="en-US" altLang="en-US" sz="2400"/>
              <a:t>Thank your unit/group POCs for excellent distribution.</a:t>
            </a:r>
          </a:p>
          <a:p>
            <a:pPr eaLnBrk="1" hangingPunct="1">
              <a:buFont typeface="Times New Roman" panose="02020603050405020304" pitchFamily="18" charset="0"/>
              <a:buAutoNum type="arabicPeriod"/>
            </a:pPr>
            <a:r>
              <a:rPr lang="en-US" altLang="en-US" sz="2400"/>
              <a:t>PLEASE:  NEED a NEW Editor -- PC savvy </a:t>
            </a:r>
          </a:p>
          <a:p>
            <a:pPr eaLnBrk="1" hangingPunct="1">
              <a:buFont typeface="Times New Roman" panose="02020603050405020304" pitchFamily="18" charset="0"/>
              <a:buAutoNum type="arabicPeriod"/>
            </a:pPr>
            <a:r>
              <a:rPr lang="en-US" altLang="en-US" sz="2400"/>
              <a:t>Questions?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ext Box 1">
            <a:extLst>
              <a:ext uri="{FF2B5EF4-FFF2-40B4-BE49-F238E27FC236}">
                <a16:creationId xmlns:a16="http://schemas.microsoft.com/office/drawing/2014/main" id="{CDBF1E61-30C6-5D23-D681-18F97C9448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77813"/>
            <a:ext cx="7620000" cy="762000"/>
          </a:xfrm>
          <a:prstGeom prst="rect">
            <a:avLst/>
          </a:prstGeom>
          <a:noFill/>
          <a:ln w="25560" cap="sq">
            <a:solidFill>
              <a:srgbClr val="00CC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marL="533400" indent="-530225">
              <a:tabLst>
                <a:tab pos="533400" algn="l"/>
                <a:tab pos="990600" algn="l"/>
                <a:tab pos="1447800" algn="l"/>
                <a:tab pos="1905000" algn="l"/>
                <a:tab pos="2362200" algn="l"/>
                <a:tab pos="2819400" algn="l"/>
                <a:tab pos="3276600" algn="l"/>
                <a:tab pos="3733800" algn="l"/>
                <a:tab pos="4191000" algn="l"/>
                <a:tab pos="4648200" algn="l"/>
                <a:tab pos="5105400" algn="l"/>
                <a:tab pos="5562600" algn="l"/>
                <a:tab pos="6019800" algn="l"/>
                <a:tab pos="6477000" algn="l"/>
                <a:tab pos="6934200" algn="l"/>
                <a:tab pos="7391400" algn="l"/>
                <a:tab pos="7848600" algn="l"/>
                <a:tab pos="8305800" algn="l"/>
                <a:tab pos="8763000" algn="l"/>
                <a:tab pos="9220200" algn="l"/>
                <a:tab pos="96774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1pPr>
            <a:lvl2pPr>
              <a:tabLst>
                <a:tab pos="533400" algn="l"/>
                <a:tab pos="990600" algn="l"/>
                <a:tab pos="1447800" algn="l"/>
                <a:tab pos="1905000" algn="l"/>
                <a:tab pos="2362200" algn="l"/>
                <a:tab pos="2819400" algn="l"/>
                <a:tab pos="3276600" algn="l"/>
                <a:tab pos="3733800" algn="l"/>
                <a:tab pos="4191000" algn="l"/>
                <a:tab pos="4648200" algn="l"/>
                <a:tab pos="5105400" algn="l"/>
                <a:tab pos="5562600" algn="l"/>
                <a:tab pos="6019800" algn="l"/>
                <a:tab pos="6477000" algn="l"/>
                <a:tab pos="6934200" algn="l"/>
                <a:tab pos="7391400" algn="l"/>
                <a:tab pos="7848600" algn="l"/>
                <a:tab pos="8305800" algn="l"/>
                <a:tab pos="8763000" algn="l"/>
                <a:tab pos="9220200" algn="l"/>
                <a:tab pos="96774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2pPr>
            <a:lvl3pPr>
              <a:tabLst>
                <a:tab pos="533400" algn="l"/>
                <a:tab pos="990600" algn="l"/>
                <a:tab pos="1447800" algn="l"/>
                <a:tab pos="1905000" algn="l"/>
                <a:tab pos="2362200" algn="l"/>
                <a:tab pos="2819400" algn="l"/>
                <a:tab pos="3276600" algn="l"/>
                <a:tab pos="3733800" algn="l"/>
                <a:tab pos="4191000" algn="l"/>
                <a:tab pos="4648200" algn="l"/>
                <a:tab pos="5105400" algn="l"/>
                <a:tab pos="5562600" algn="l"/>
                <a:tab pos="6019800" algn="l"/>
                <a:tab pos="6477000" algn="l"/>
                <a:tab pos="6934200" algn="l"/>
                <a:tab pos="7391400" algn="l"/>
                <a:tab pos="7848600" algn="l"/>
                <a:tab pos="8305800" algn="l"/>
                <a:tab pos="8763000" algn="l"/>
                <a:tab pos="9220200" algn="l"/>
                <a:tab pos="96774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3pPr>
            <a:lvl4pPr>
              <a:tabLst>
                <a:tab pos="533400" algn="l"/>
                <a:tab pos="990600" algn="l"/>
                <a:tab pos="1447800" algn="l"/>
                <a:tab pos="1905000" algn="l"/>
                <a:tab pos="2362200" algn="l"/>
                <a:tab pos="2819400" algn="l"/>
                <a:tab pos="3276600" algn="l"/>
                <a:tab pos="3733800" algn="l"/>
                <a:tab pos="4191000" algn="l"/>
                <a:tab pos="4648200" algn="l"/>
                <a:tab pos="5105400" algn="l"/>
                <a:tab pos="5562600" algn="l"/>
                <a:tab pos="6019800" algn="l"/>
                <a:tab pos="6477000" algn="l"/>
                <a:tab pos="6934200" algn="l"/>
                <a:tab pos="7391400" algn="l"/>
                <a:tab pos="7848600" algn="l"/>
                <a:tab pos="8305800" algn="l"/>
                <a:tab pos="8763000" algn="l"/>
                <a:tab pos="9220200" algn="l"/>
                <a:tab pos="96774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4pPr>
            <a:lvl5pPr>
              <a:tabLst>
                <a:tab pos="533400" algn="l"/>
                <a:tab pos="990600" algn="l"/>
                <a:tab pos="1447800" algn="l"/>
                <a:tab pos="1905000" algn="l"/>
                <a:tab pos="2362200" algn="l"/>
                <a:tab pos="2819400" algn="l"/>
                <a:tab pos="3276600" algn="l"/>
                <a:tab pos="3733800" algn="l"/>
                <a:tab pos="4191000" algn="l"/>
                <a:tab pos="4648200" algn="l"/>
                <a:tab pos="5105400" algn="l"/>
                <a:tab pos="5562600" algn="l"/>
                <a:tab pos="6019800" algn="l"/>
                <a:tab pos="6477000" algn="l"/>
                <a:tab pos="6934200" algn="l"/>
                <a:tab pos="7391400" algn="l"/>
                <a:tab pos="7848600" algn="l"/>
                <a:tab pos="8305800" algn="l"/>
                <a:tab pos="8763000" algn="l"/>
                <a:tab pos="9220200" algn="l"/>
                <a:tab pos="96774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533400" algn="l"/>
                <a:tab pos="990600" algn="l"/>
                <a:tab pos="1447800" algn="l"/>
                <a:tab pos="1905000" algn="l"/>
                <a:tab pos="2362200" algn="l"/>
                <a:tab pos="2819400" algn="l"/>
                <a:tab pos="3276600" algn="l"/>
                <a:tab pos="3733800" algn="l"/>
                <a:tab pos="4191000" algn="l"/>
                <a:tab pos="4648200" algn="l"/>
                <a:tab pos="5105400" algn="l"/>
                <a:tab pos="5562600" algn="l"/>
                <a:tab pos="6019800" algn="l"/>
                <a:tab pos="6477000" algn="l"/>
                <a:tab pos="6934200" algn="l"/>
                <a:tab pos="7391400" algn="l"/>
                <a:tab pos="7848600" algn="l"/>
                <a:tab pos="8305800" algn="l"/>
                <a:tab pos="8763000" algn="l"/>
                <a:tab pos="9220200" algn="l"/>
                <a:tab pos="96774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533400" algn="l"/>
                <a:tab pos="990600" algn="l"/>
                <a:tab pos="1447800" algn="l"/>
                <a:tab pos="1905000" algn="l"/>
                <a:tab pos="2362200" algn="l"/>
                <a:tab pos="2819400" algn="l"/>
                <a:tab pos="3276600" algn="l"/>
                <a:tab pos="3733800" algn="l"/>
                <a:tab pos="4191000" algn="l"/>
                <a:tab pos="4648200" algn="l"/>
                <a:tab pos="5105400" algn="l"/>
                <a:tab pos="5562600" algn="l"/>
                <a:tab pos="6019800" algn="l"/>
                <a:tab pos="6477000" algn="l"/>
                <a:tab pos="6934200" algn="l"/>
                <a:tab pos="7391400" algn="l"/>
                <a:tab pos="7848600" algn="l"/>
                <a:tab pos="8305800" algn="l"/>
                <a:tab pos="8763000" algn="l"/>
                <a:tab pos="9220200" algn="l"/>
                <a:tab pos="96774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533400" algn="l"/>
                <a:tab pos="990600" algn="l"/>
                <a:tab pos="1447800" algn="l"/>
                <a:tab pos="1905000" algn="l"/>
                <a:tab pos="2362200" algn="l"/>
                <a:tab pos="2819400" algn="l"/>
                <a:tab pos="3276600" algn="l"/>
                <a:tab pos="3733800" algn="l"/>
                <a:tab pos="4191000" algn="l"/>
                <a:tab pos="4648200" algn="l"/>
                <a:tab pos="5105400" algn="l"/>
                <a:tab pos="5562600" algn="l"/>
                <a:tab pos="6019800" algn="l"/>
                <a:tab pos="6477000" algn="l"/>
                <a:tab pos="6934200" algn="l"/>
                <a:tab pos="7391400" algn="l"/>
                <a:tab pos="7848600" algn="l"/>
                <a:tab pos="8305800" algn="l"/>
                <a:tab pos="8763000" algn="l"/>
                <a:tab pos="9220200" algn="l"/>
                <a:tab pos="96774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533400" algn="l"/>
                <a:tab pos="990600" algn="l"/>
                <a:tab pos="1447800" algn="l"/>
                <a:tab pos="1905000" algn="l"/>
                <a:tab pos="2362200" algn="l"/>
                <a:tab pos="2819400" algn="l"/>
                <a:tab pos="3276600" algn="l"/>
                <a:tab pos="3733800" algn="l"/>
                <a:tab pos="4191000" algn="l"/>
                <a:tab pos="4648200" algn="l"/>
                <a:tab pos="5105400" algn="l"/>
                <a:tab pos="5562600" algn="l"/>
                <a:tab pos="6019800" algn="l"/>
                <a:tab pos="6477000" algn="l"/>
                <a:tab pos="6934200" algn="l"/>
                <a:tab pos="7391400" algn="l"/>
                <a:tab pos="7848600" algn="l"/>
                <a:tab pos="8305800" algn="l"/>
                <a:tab pos="8763000" algn="l"/>
                <a:tab pos="9220200" algn="l"/>
                <a:tab pos="9677400" algn="l"/>
              </a:tabLst>
              <a:defRPr sz="800">
                <a:solidFill>
                  <a:srgbClr val="FFFFFF"/>
                </a:solidFill>
                <a:latin typeface="Times New Roman" pitchFamily="16" charset="0"/>
                <a:ea typeface="Microsoft YaHei" charset="-122"/>
              </a:defRPr>
            </a:lvl9pPr>
          </a:lstStyle>
          <a:p>
            <a:pPr algn="ctr">
              <a:buClrTx/>
              <a:buFontTx/>
              <a:buNone/>
              <a:defRPr/>
            </a:pPr>
            <a:r>
              <a:rPr lang="en-US" alt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Active Duty Legacy Squadron POCs</a:t>
            </a:r>
          </a:p>
        </p:txBody>
      </p:sp>
      <p:sp>
        <p:nvSpPr>
          <p:cNvPr id="9219" name="Text Box 2">
            <a:extLst>
              <a:ext uri="{FF2B5EF4-FFF2-40B4-BE49-F238E27FC236}">
                <a16:creationId xmlns:a16="http://schemas.microsoft.com/office/drawing/2014/main" id="{A09CA75A-3D90-7165-7696-CDA220115D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143000"/>
            <a:ext cx="85344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533400" indent="-530225" eaLnBrk="0" hangingPunct="0">
              <a:spcBef>
                <a:spcPts val="700"/>
              </a:spcBef>
              <a:tabLst>
                <a:tab pos="533400" algn="l"/>
                <a:tab pos="990600" algn="l"/>
                <a:tab pos="1447800" algn="l"/>
                <a:tab pos="1905000" algn="l"/>
                <a:tab pos="2362200" algn="l"/>
                <a:tab pos="2819400" algn="l"/>
                <a:tab pos="3276600" algn="l"/>
                <a:tab pos="3733800" algn="l"/>
                <a:tab pos="4191000" algn="l"/>
                <a:tab pos="4648200" algn="l"/>
                <a:tab pos="5105400" algn="l"/>
                <a:tab pos="5562600" algn="l"/>
                <a:tab pos="6019800" algn="l"/>
                <a:tab pos="6477000" algn="l"/>
                <a:tab pos="6934200" algn="l"/>
                <a:tab pos="7391400" algn="l"/>
                <a:tab pos="7848600" algn="l"/>
                <a:tab pos="8305800" algn="l"/>
                <a:tab pos="8763000" algn="l"/>
                <a:tab pos="9220200" algn="l"/>
                <a:tab pos="96774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 eaLnBrk="0" hangingPunct="0">
              <a:spcBef>
                <a:spcPts val="600"/>
              </a:spcBef>
              <a:tabLst>
                <a:tab pos="533400" algn="l"/>
                <a:tab pos="990600" algn="l"/>
                <a:tab pos="1447800" algn="l"/>
                <a:tab pos="1905000" algn="l"/>
                <a:tab pos="2362200" algn="l"/>
                <a:tab pos="2819400" algn="l"/>
                <a:tab pos="3276600" algn="l"/>
                <a:tab pos="3733800" algn="l"/>
                <a:tab pos="4191000" algn="l"/>
                <a:tab pos="4648200" algn="l"/>
                <a:tab pos="5105400" algn="l"/>
                <a:tab pos="5562600" algn="l"/>
                <a:tab pos="6019800" algn="l"/>
                <a:tab pos="6477000" algn="l"/>
                <a:tab pos="6934200" algn="l"/>
                <a:tab pos="7391400" algn="l"/>
                <a:tab pos="7848600" algn="l"/>
                <a:tab pos="8305800" algn="l"/>
                <a:tab pos="8763000" algn="l"/>
                <a:tab pos="9220200" algn="l"/>
                <a:tab pos="96774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 eaLnBrk="0" hangingPunct="0">
              <a:spcBef>
                <a:spcPts val="500"/>
              </a:spcBef>
              <a:tabLst>
                <a:tab pos="533400" algn="l"/>
                <a:tab pos="990600" algn="l"/>
                <a:tab pos="1447800" algn="l"/>
                <a:tab pos="1905000" algn="l"/>
                <a:tab pos="2362200" algn="l"/>
                <a:tab pos="2819400" algn="l"/>
                <a:tab pos="3276600" algn="l"/>
                <a:tab pos="3733800" algn="l"/>
                <a:tab pos="4191000" algn="l"/>
                <a:tab pos="4648200" algn="l"/>
                <a:tab pos="5105400" algn="l"/>
                <a:tab pos="5562600" algn="l"/>
                <a:tab pos="6019800" algn="l"/>
                <a:tab pos="6477000" algn="l"/>
                <a:tab pos="6934200" algn="l"/>
                <a:tab pos="7391400" algn="l"/>
                <a:tab pos="7848600" algn="l"/>
                <a:tab pos="8305800" algn="l"/>
                <a:tab pos="8763000" algn="l"/>
                <a:tab pos="9220200" algn="l"/>
                <a:tab pos="9677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533400" algn="l"/>
                <a:tab pos="990600" algn="l"/>
                <a:tab pos="1447800" algn="l"/>
                <a:tab pos="1905000" algn="l"/>
                <a:tab pos="2362200" algn="l"/>
                <a:tab pos="2819400" algn="l"/>
                <a:tab pos="3276600" algn="l"/>
                <a:tab pos="3733800" algn="l"/>
                <a:tab pos="4191000" algn="l"/>
                <a:tab pos="4648200" algn="l"/>
                <a:tab pos="5105400" algn="l"/>
                <a:tab pos="5562600" algn="l"/>
                <a:tab pos="6019800" algn="l"/>
                <a:tab pos="6477000" algn="l"/>
                <a:tab pos="6934200" algn="l"/>
                <a:tab pos="7391400" algn="l"/>
                <a:tab pos="7848600" algn="l"/>
                <a:tab pos="8305800" algn="l"/>
                <a:tab pos="8763000" algn="l"/>
                <a:tab pos="9220200" algn="l"/>
                <a:tab pos="9677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533400" algn="l"/>
                <a:tab pos="990600" algn="l"/>
                <a:tab pos="1447800" algn="l"/>
                <a:tab pos="1905000" algn="l"/>
                <a:tab pos="2362200" algn="l"/>
                <a:tab pos="2819400" algn="l"/>
                <a:tab pos="3276600" algn="l"/>
                <a:tab pos="3733800" algn="l"/>
                <a:tab pos="4191000" algn="l"/>
                <a:tab pos="4648200" algn="l"/>
                <a:tab pos="5105400" algn="l"/>
                <a:tab pos="5562600" algn="l"/>
                <a:tab pos="6019800" algn="l"/>
                <a:tab pos="6477000" algn="l"/>
                <a:tab pos="6934200" algn="l"/>
                <a:tab pos="7391400" algn="l"/>
                <a:tab pos="7848600" algn="l"/>
                <a:tab pos="8305800" algn="l"/>
                <a:tab pos="8763000" algn="l"/>
                <a:tab pos="9220200" algn="l"/>
                <a:tab pos="9677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33400" algn="l"/>
                <a:tab pos="990600" algn="l"/>
                <a:tab pos="1447800" algn="l"/>
                <a:tab pos="1905000" algn="l"/>
                <a:tab pos="2362200" algn="l"/>
                <a:tab pos="2819400" algn="l"/>
                <a:tab pos="3276600" algn="l"/>
                <a:tab pos="3733800" algn="l"/>
                <a:tab pos="4191000" algn="l"/>
                <a:tab pos="4648200" algn="l"/>
                <a:tab pos="5105400" algn="l"/>
                <a:tab pos="5562600" algn="l"/>
                <a:tab pos="6019800" algn="l"/>
                <a:tab pos="6477000" algn="l"/>
                <a:tab pos="6934200" algn="l"/>
                <a:tab pos="7391400" algn="l"/>
                <a:tab pos="7848600" algn="l"/>
                <a:tab pos="8305800" algn="l"/>
                <a:tab pos="8763000" algn="l"/>
                <a:tab pos="9220200" algn="l"/>
                <a:tab pos="9677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33400" algn="l"/>
                <a:tab pos="990600" algn="l"/>
                <a:tab pos="1447800" algn="l"/>
                <a:tab pos="1905000" algn="l"/>
                <a:tab pos="2362200" algn="l"/>
                <a:tab pos="2819400" algn="l"/>
                <a:tab pos="3276600" algn="l"/>
                <a:tab pos="3733800" algn="l"/>
                <a:tab pos="4191000" algn="l"/>
                <a:tab pos="4648200" algn="l"/>
                <a:tab pos="5105400" algn="l"/>
                <a:tab pos="5562600" algn="l"/>
                <a:tab pos="6019800" algn="l"/>
                <a:tab pos="6477000" algn="l"/>
                <a:tab pos="6934200" algn="l"/>
                <a:tab pos="7391400" algn="l"/>
                <a:tab pos="7848600" algn="l"/>
                <a:tab pos="8305800" algn="l"/>
                <a:tab pos="8763000" algn="l"/>
                <a:tab pos="9220200" algn="l"/>
                <a:tab pos="9677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33400" algn="l"/>
                <a:tab pos="990600" algn="l"/>
                <a:tab pos="1447800" algn="l"/>
                <a:tab pos="1905000" algn="l"/>
                <a:tab pos="2362200" algn="l"/>
                <a:tab pos="2819400" algn="l"/>
                <a:tab pos="3276600" algn="l"/>
                <a:tab pos="3733800" algn="l"/>
                <a:tab pos="4191000" algn="l"/>
                <a:tab pos="4648200" algn="l"/>
                <a:tab pos="5105400" algn="l"/>
                <a:tab pos="5562600" algn="l"/>
                <a:tab pos="6019800" algn="l"/>
                <a:tab pos="6477000" algn="l"/>
                <a:tab pos="6934200" algn="l"/>
                <a:tab pos="7391400" algn="l"/>
                <a:tab pos="7848600" algn="l"/>
                <a:tab pos="8305800" algn="l"/>
                <a:tab pos="8763000" algn="l"/>
                <a:tab pos="9220200" algn="l"/>
                <a:tab pos="9677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533400" algn="l"/>
                <a:tab pos="990600" algn="l"/>
                <a:tab pos="1447800" algn="l"/>
                <a:tab pos="1905000" algn="l"/>
                <a:tab pos="2362200" algn="l"/>
                <a:tab pos="2819400" algn="l"/>
                <a:tab pos="3276600" algn="l"/>
                <a:tab pos="3733800" algn="l"/>
                <a:tab pos="4191000" algn="l"/>
                <a:tab pos="4648200" algn="l"/>
                <a:tab pos="5105400" algn="l"/>
                <a:tab pos="5562600" algn="l"/>
                <a:tab pos="6019800" algn="l"/>
                <a:tab pos="6477000" algn="l"/>
                <a:tab pos="6934200" algn="l"/>
                <a:tab pos="7391400" algn="l"/>
                <a:tab pos="7848600" algn="l"/>
                <a:tab pos="8305800" algn="l"/>
                <a:tab pos="8763000" algn="l"/>
                <a:tab pos="9220200" algn="l"/>
                <a:tab pos="96774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80000"/>
              </a:lnSpc>
              <a:buClrTx/>
              <a:buFontTx/>
              <a:buNone/>
            </a:pPr>
            <a:r>
              <a:rPr lang="en-US" altLang="en-US">
                <a:cs typeface="Arial" panose="020B0604020202020204" pitchFamily="34" charset="0"/>
              </a:rPr>
              <a:t>18</a:t>
            </a:r>
            <a:r>
              <a:rPr lang="en-US" altLang="en-US" baseline="30000">
                <a:cs typeface="Arial" panose="020B0604020202020204" pitchFamily="34" charset="0"/>
              </a:rPr>
              <a:t>th</a:t>
            </a:r>
            <a:r>
              <a:rPr lang="en-US" altLang="en-US">
                <a:cs typeface="Arial" panose="020B0604020202020204" pitchFamily="34" charset="0"/>
              </a:rPr>
              <a:t> FLTS  Hurlburt Field  - Gus Sininger</a:t>
            </a:r>
          </a:p>
          <a:p>
            <a:pPr eaLnBrk="1" hangingPunct="1">
              <a:lnSpc>
                <a:spcPct val="80000"/>
              </a:lnSpc>
              <a:spcBef>
                <a:spcPts val="400"/>
              </a:spcBef>
              <a:buClrTx/>
              <a:buFontTx/>
              <a:buNone/>
            </a:pPr>
            <a:endParaRPr lang="en-US" altLang="en-US" sz="1600"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ClrTx/>
              <a:buFontTx/>
              <a:buNone/>
            </a:pPr>
            <a:r>
              <a:rPr lang="en-US" altLang="en-US">
                <a:cs typeface="Arial" panose="020B0604020202020204" pitchFamily="34" charset="0"/>
              </a:rPr>
              <a:t>71</a:t>
            </a:r>
            <a:r>
              <a:rPr lang="en-US" altLang="en-US" baseline="30000">
                <a:cs typeface="Arial" panose="020B0604020202020204" pitchFamily="34" charset="0"/>
              </a:rPr>
              <a:t>st</a:t>
            </a:r>
            <a:r>
              <a:rPr lang="en-US" altLang="en-US">
                <a:cs typeface="Arial" panose="020B0604020202020204" pitchFamily="34" charset="0"/>
              </a:rPr>
              <a:t> SOS  Kirtland CV-22 Ospreys - Al Heuss</a:t>
            </a:r>
          </a:p>
          <a:p>
            <a:pPr eaLnBrk="1" hangingPunct="1">
              <a:lnSpc>
                <a:spcPct val="80000"/>
              </a:lnSpc>
              <a:spcBef>
                <a:spcPts val="400"/>
              </a:spcBef>
              <a:buClrTx/>
              <a:buFontTx/>
              <a:buNone/>
            </a:pPr>
            <a:endParaRPr lang="en-US" altLang="en-US" sz="1600">
              <a:solidFill>
                <a:srgbClr val="080808"/>
              </a:solidFill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ClrTx/>
              <a:buFontTx/>
              <a:buNone/>
            </a:pPr>
            <a:r>
              <a:rPr lang="en-US" altLang="en-US">
                <a:cs typeface="Arial" panose="020B0604020202020204" pitchFamily="34" charset="0"/>
              </a:rPr>
              <a:t>17</a:t>
            </a:r>
            <a:r>
              <a:rPr lang="en-US" altLang="en-US" baseline="30000">
                <a:cs typeface="Arial" panose="020B0604020202020204" pitchFamily="34" charset="0"/>
              </a:rPr>
              <a:t>th</a:t>
            </a:r>
            <a:r>
              <a:rPr lang="en-US" altLang="en-US">
                <a:cs typeface="Arial" panose="020B0604020202020204" pitchFamily="34" charset="0"/>
              </a:rPr>
              <a:t> SOS Kadena, OK,  MC-130J  Commando II -  </a:t>
            </a:r>
          </a:p>
          <a:p>
            <a:pPr eaLnBrk="1" hangingPunct="1">
              <a:lnSpc>
                <a:spcPct val="80000"/>
              </a:lnSpc>
              <a:buClrTx/>
              <a:buFontTx/>
              <a:buNone/>
            </a:pPr>
            <a:r>
              <a:rPr lang="en-US" altLang="en-US">
                <a:cs typeface="Arial" panose="020B0604020202020204" pitchFamily="34" charset="0"/>
              </a:rPr>
              <a:t>                                                         Don Craig</a:t>
            </a:r>
          </a:p>
          <a:p>
            <a:pPr eaLnBrk="1" hangingPunct="1">
              <a:lnSpc>
                <a:spcPct val="80000"/>
              </a:lnSpc>
              <a:spcBef>
                <a:spcPts val="400"/>
              </a:spcBef>
              <a:buClrTx/>
              <a:buFontTx/>
              <a:buNone/>
            </a:pPr>
            <a:endParaRPr lang="en-US" altLang="en-US" sz="1600"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ClrTx/>
              <a:buFontTx/>
              <a:buNone/>
            </a:pPr>
            <a:r>
              <a:rPr lang="en-US" altLang="en-US">
                <a:cs typeface="Arial" panose="020B0604020202020204" pitchFamily="34" charset="0"/>
              </a:rPr>
              <a:t>16</a:t>
            </a:r>
            <a:r>
              <a:rPr lang="en-US" altLang="en-US" baseline="30000">
                <a:cs typeface="Arial" panose="020B0604020202020204" pitchFamily="34" charset="0"/>
              </a:rPr>
              <a:t>th</a:t>
            </a:r>
            <a:r>
              <a:rPr lang="en-US" altLang="en-US">
                <a:cs typeface="Arial" panose="020B0604020202020204" pitchFamily="34" charset="0"/>
              </a:rPr>
              <a:t> (73</a:t>
            </a:r>
            <a:r>
              <a:rPr lang="en-US" altLang="en-US" baseline="30000">
                <a:cs typeface="Arial" panose="020B0604020202020204" pitchFamily="34" charset="0"/>
              </a:rPr>
              <a:t>rd</a:t>
            </a:r>
            <a:r>
              <a:rPr lang="en-US" altLang="en-US">
                <a:cs typeface="Arial" panose="020B0604020202020204" pitchFamily="34" charset="0"/>
              </a:rPr>
              <a:t>) SOS Cannon AC-130W Ghost Riders  -  </a:t>
            </a:r>
          </a:p>
          <a:p>
            <a:pPr eaLnBrk="1" hangingPunct="1">
              <a:lnSpc>
                <a:spcPct val="80000"/>
              </a:lnSpc>
              <a:buClrTx/>
              <a:buFontTx/>
              <a:buNone/>
            </a:pPr>
            <a:r>
              <a:rPr lang="en-US" altLang="en-US">
                <a:cs typeface="Arial" panose="020B0604020202020204" pitchFamily="34" charset="0"/>
              </a:rPr>
              <a:t>                                        Mac MacIsaac &amp; Bob LaRosa</a:t>
            </a:r>
          </a:p>
          <a:p>
            <a:pPr eaLnBrk="1" hangingPunct="1">
              <a:lnSpc>
                <a:spcPct val="80000"/>
              </a:lnSpc>
              <a:spcBef>
                <a:spcPts val="400"/>
              </a:spcBef>
              <a:buClrTx/>
              <a:buFontTx/>
              <a:buNone/>
            </a:pPr>
            <a:endParaRPr lang="en-US" altLang="en-US" sz="1600"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ClrTx/>
              <a:buFontTx/>
              <a:buNone/>
            </a:pP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1">
            <a:extLst>
              <a:ext uri="{FF2B5EF4-FFF2-40B4-BE49-F238E27FC236}">
                <a16:creationId xmlns:a16="http://schemas.microsoft.com/office/drawing/2014/main" id="{88E5039D-BCA3-6636-4577-16F12D70C8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09600"/>
            <a:ext cx="8458200" cy="762000"/>
          </a:xfrm>
          <a:prstGeom prst="rect">
            <a:avLst/>
          </a:prstGeom>
          <a:noFill/>
          <a:ln w="9360" cap="sq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 eaLnBrk="0" hangingPunct="0">
              <a:spcBef>
                <a:spcPts val="7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 eaLnBrk="0" hangingPunct="0">
              <a:spcBef>
                <a:spcPts val="6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 eaLnBrk="0" hangingPunct="0">
              <a:spcBef>
                <a:spcPts val="5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Association Points of Contacts (POCs): (Stand-Up)</a:t>
            </a:r>
          </a:p>
        </p:txBody>
      </p:sp>
      <p:sp>
        <p:nvSpPr>
          <p:cNvPr id="10243" name="Text Box 2">
            <a:extLst>
              <a:ext uri="{FF2B5EF4-FFF2-40B4-BE49-F238E27FC236}">
                <a16:creationId xmlns:a16="http://schemas.microsoft.com/office/drawing/2014/main" id="{D7836046-50EA-A28F-3EB5-F4E9490F2A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447800"/>
            <a:ext cx="7770813" cy="5027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2900" indent="-341313" eaLnBrk="0" hangingPunct="0">
              <a:spcBef>
                <a:spcPts val="7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 sz="28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 eaLnBrk="0" hangingPunct="0">
              <a:spcBef>
                <a:spcPts val="6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 sz="24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 eaLnBrk="0" hangingPunct="0">
              <a:spcBef>
                <a:spcPts val="5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/>
              <a:t>    a. 71</a:t>
            </a:r>
            <a:r>
              <a:rPr lang="en-US" altLang="en-US" baseline="30000"/>
              <a:t>st</a:t>
            </a:r>
            <a:r>
              <a:rPr lang="en-US" altLang="en-US"/>
              <a:t> SOS – Jim Alvis</a:t>
            </a:r>
          </a:p>
          <a:p>
            <a:pPr eaLnBrk="1" hangingPunct="1">
              <a:buClrTx/>
              <a:buFontTx/>
              <a:buNone/>
            </a:pPr>
            <a:r>
              <a:rPr lang="en-US" altLang="en-US"/>
              <a:t>	b. 17</a:t>
            </a:r>
            <a:r>
              <a:rPr lang="en-US" altLang="en-US" baseline="30000"/>
              <a:t>th</a:t>
            </a:r>
            <a:r>
              <a:rPr lang="en-US" altLang="en-US"/>
              <a:t> SOS – David Voisey </a:t>
            </a:r>
          </a:p>
          <a:p>
            <a:pPr eaLnBrk="1" hangingPunct="1">
              <a:buClrTx/>
              <a:buFontTx/>
              <a:buNone/>
            </a:pPr>
            <a:r>
              <a:rPr lang="en-US" altLang="en-US"/>
              <a:t>	c. 18</a:t>
            </a:r>
            <a:r>
              <a:rPr lang="en-US" altLang="en-US" baseline="30000"/>
              <a:t>th</a:t>
            </a:r>
            <a:r>
              <a:rPr lang="en-US" altLang="en-US"/>
              <a:t> SOS – Everett Sprous</a:t>
            </a:r>
          </a:p>
          <a:p>
            <a:pPr eaLnBrk="1" hangingPunct="1">
              <a:buClrTx/>
              <a:buFontTx/>
              <a:buNone/>
            </a:pPr>
            <a:r>
              <a:rPr lang="en-US" altLang="en-US"/>
              <a:t>	d. Maintenance Personnel – Robert “Andy” Bright</a:t>
            </a:r>
          </a:p>
          <a:p>
            <a:pPr eaLnBrk="1" hangingPunct="1">
              <a:buClrTx/>
              <a:buFontTx/>
              <a:buNone/>
            </a:pPr>
            <a:r>
              <a:rPr lang="en-US" altLang="en-US"/>
              <a:t>	e. KIA Families / Outreach / Honorary </a:t>
            </a:r>
          </a:p>
          <a:p>
            <a:pPr eaLnBrk="1" hangingPunct="1">
              <a:buClrTx/>
              <a:buFontTx/>
              <a:buNone/>
            </a:pPr>
            <a:r>
              <a:rPr lang="en-US" altLang="en-US"/>
              <a:t>         –   Wayne Laessig                                                             </a:t>
            </a:r>
          </a:p>
          <a:p>
            <a:pPr eaLnBrk="1" hangingPunct="1">
              <a:buClrTx/>
              <a:buFontTx/>
              <a:buNone/>
            </a:pPr>
            <a:endParaRPr lang="en-US" altLang="en-US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icrosoft YaHei"/>
        <a:cs typeface=""/>
      </a:majorFont>
      <a:minorFont>
        <a:latin typeface="Times New Roman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en-US" sz="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en-US" sz="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icrosoft YaHei" charset="-122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22714</TotalTime>
  <Words>1153</Words>
  <Application>Microsoft Office PowerPoint</Application>
  <PresentationFormat>On-screen Show (4:3)</PresentationFormat>
  <Paragraphs>170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Times New Roman</vt:lpstr>
      <vt:lpstr>Microsoft YaHei</vt:lpstr>
      <vt:lpstr>Arial</vt:lpstr>
      <vt:lpstr>Calibri</vt:lpstr>
      <vt:lpstr>Arial Narrow</vt:lpstr>
      <vt:lpstr>Arial Black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AC-119 Gunship Association Board By-Law Recommendations</dc:title>
  <dc:creator>WLaessig</dc:creator>
  <cp:lastModifiedBy>Liz Buss</cp:lastModifiedBy>
  <cp:revision>179</cp:revision>
  <cp:lastPrinted>2014-09-15T02:10:51Z</cp:lastPrinted>
  <dcterms:created xsi:type="dcterms:W3CDTF">2003-10-02T16:41:56Z</dcterms:created>
  <dcterms:modified xsi:type="dcterms:W3CDTF">2023-01-14T22:59:19Z</dcterms:modified>
</cp:coreProperties>
</file>